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7"/>
  </p:notesMasterIdLst>
  <p:sldIdLst>
    <p:sldId id="283" r:id="rId2"/>
    <p:sldId id="284" r:id="rId3"/>
    <p:sldId id="285" r:id="rId4"/>
    <p:sldId id="286" r:id="rId5"/>
    <p:sldId id="287" r:id="rId6"/>
    <p:sldId id="288" r:id="rId7"/>
    <p:sldId id="289" r:id="rId8"/>
    <p:sldId id="296" r:id="rId9"/>
    <p:sldId id="290" r:id="rId10"/>
    <p:sldId id="297" r:id="rId11"/>
    <p:sldId id="292" r:id="rId12"/>
    <p:sldId id="295" r:id="rId13"/>
    <p:sldId id="291" r:id="rId14"/>
    <p:sldId id="298" r:id="rId15"/>
    <p:sldId id="293" r:id="rId16"/>
    <p:sldId id="299" r:id="rId17"/>
    <p:sldId id="294" r:id="rId18"/>
    <p:sldId id="302" r:id="rId19"/>
    <p:sldId id="300" r:id="rId20"/>
    <p:sldId id="301" r:id="rId21"/>
    <p:sldId id="303" r:id="rId22"/>
    <p:sldId id="257" r:id="rId23"/>
    <p:sldId id="258" r:id="rId24"/>
    <p:sldId id="262" r:id="rId25"/>
    <p:sldId id="267" r:id="rId26"/>
    <p:sldId id="309" r:id="rId27"/>
    <p:sldId id="310" r:id="rId28"/>
    <p:sldId id="349" r:id="rId29"/>
    <p:sldId id="312" r:id="rId30"/>
    <p:sldId id="313" r:id="rId31"/>
    <p:sldId id="314" r:id="rId32"/>
    <p:sldId id="350" r:id="rId33"/>
    <p:sldId id="351" r:id="rId34"/>
    <p:sldId id="352" r:id="rId35"/>
    <p:sldId id="353" r:id="rId36"/>
    <p:sldId id="354" r:id="rId37"/>
    <p:sldId id="355" r:id="rId38"/>
    <p:sldId id="356" r:id="rId39"/>
    <p:sldId id="357" r:id="rId40"/>
    <p:sldId id="358" r:id="rId41"/>
    <p:sldId id="359" r:id="rId42"/>
    <p:sldId id="360" r:id="rId43"/>
    <p:sldId id="361" r:id="rId44"/>
    <p:sldId id="362" r:id="rId45"/>
    <p:sldId id="36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9616"/>
    <a:srgbClr val="75C1C6"/>
    <a:srgbClr val="4A8CC2"/>
    <a:srgbClr val="039586"/>
    <a:srgbClr val="841B7F"/>
    <a:srgbClr val="C013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24"/>
    <p:restoredTop sz="92318"/>
  </p:normalViewPr>
  <p:slideViewPr>
    <p:cSldViewPr snapToGrid="0" snapToObjects="1">
      <p:cViewPr>
        <p:scale>
          <a:sx n="81" d="100"/>
          <a:sy n="81" d="100"/>
        </p:scale>
        <p:origin x="1272" y="9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E9B154-BF52-4EDC-BD2F-9910D399B7E0}"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041FB07D-CA9B-4BD6-9FF5-F370313CD331}">
      <dgm:prSet/>
      <dgm:spPr/>
      <dgm:t>
        <a:bodyPr/>
        <a:lstStyle/>
        <a:p>
          <a:pPr algn="ctr"/>
          <a:r>
            <a:rPr lang="en-US" dirty="0"/>
            <a:t>Historians try to examine the past by examining its remains – fossils, bones, ruins – known as sources. </a:t>
          </a:r>
        </a:p>
      </dgm:t>
    </dgm:pt>
    <dgm:pt modelId="{5D9E54C5-0231-4DBB-95C9-1F8F8BD895A8}" type="parTrans" cxnId="{941C73D1-8075-47DD-9E68-69064FF546A8}">
      <dgm:prSet/>
      <dgm:spPr/>
      <dgm:t>
        <a:bodyPr/>
        <a:lstStyle/>
        <a:p>
          <a:endParaRPr lang="en-US"/>
        </a:p>
      </dgm:t>
    </dgm:pt>
    <dgm:pt modelId="{45091624-AD2C-43E5-A511-F61868D430C7}" type="sibTrans" cxnId="{941C73D1-8075-47DD-9E68-69064FF546A8}">
      <dgm:prSet/>
      <dgm:spPr/>
      <dgm:t>
        <a:bodyPr/>
        <a:lstStyle/>
        <a:p>
          <a:endParaRPr lang="en-US"/>
        </a:p>
      </dgm:t>
    </dgm:pt>
    <dgm:pt modelId="{38B010DC-3BEB-47D7-BDB8-7EAAFD61D54A}">
      <dgm:prSet/>
      <dgm:spPr/>
      <dgm:t>
        <a:bodyPr/>
        <a:lstStyle/>
        <a:p>
          <a:pPr algn="ctr"/>
          <a:r>
            <a:rPr lang="en-US" dirty="0"/>
            <a:t>We use these sources to generate theories (hypotheses) about people and events.</a:t>
          </a:r>
        </a:p>
      </dgm:t>
    </dgm:pt>
    <dgm:pt modelId="{2CD72162-A568-4500-A6DF-A15DD19AA793}" type="parTrans" cxnId="{54EAB5D8-F5A9-410A-9056-2F573B38FB4D}">
      <dgm:prSet/>
      <dgm:spPr/>
      <dgm:t>
        <a:bodyPr/>
        <a:lstStyle/>
        <a:p>
          <a:endParaRPr lang="en-US"/>
        </a:p>
      </dgm:t>
    </dgm:pt>
    <dgm:pt modelId="{0F6088F8-1940-4B20-B4AE-13884380E46C}" type="sibTrans" cxnId="{54EAB5D8-F5A9-410A-9056-2F573B38FB4D}">
      <dgm:prSet/>
      <dgm:spPr/>
      <dgm:t>
        <a:bodyPr/>
        <a:lstStyle/>
        <a:p>
          <a:endParaRPr lang="en-US"/>
        </a:p>
      </dgm:t>
    </dgm:pt>
    <dgm:pt modelId="{CE2E07E2-FF99-4AE0-AF92-0E39CB0FDF1F}">
      <dgm:prSet/>
      <dgm:spPr/>
      <dgm:t>
        <a:bodyPr/>
        <a:lstStyle/>
        <a:p>
          <a:pPr algn="ctr"/>
          <a:r>
            <a:rPr lang="en-US"/>
            <a:t>The process involves finding sources, asking questions, and then creating hypotheses – to be proven, there must be evidence.</a:t>
          </a:r>
        </a:p>
      </dgm:t>
    </dgm:pt>
    <dgm:pt modelId="{855FA581-463E-4876-B1A2-258697D1223D}" type="parTrans" cxnId="{2A5E88C0-187E-48CE-852D-116147F21F4F}">
      <dgm:prSet/>
      <dgm:spPr/>
      <dgm:t>
        <a:bodyPr/>
        <a:lstStyle/>
        <a:p>
          <a:endParaRPr lang="en-US"/>
        </a:p>
      </dgm:t>
    </dgm:pt>
    <dgm:pt modelId="{C91B16C1-1ED9-4547-B1A6-44A9DA46F4A2}" type="sibTrans" cxnId="{2A5E88C0-187E-48CE-852D-116147F21F4F}">
      <dgm:prSet/>
      <dgm:spPr/>
      <dgm:t>
        <a:bodyPr/>
        <a:lstStyle/>
        <a:p>
          <a:endParaRPr lang="en-US"/>
        </a:p>
      </dgm:t>
    </dgm:pt>
    <dgm:pt modelId="{4B8339C8-34ED-4B87-A1E4-EAE1C3DF96DD}">
      <dgm:prSet/>
      <dgm:spPr/>
      <dgm:t>
        <a:bodyPr/>
        <a:lstStyle/>
        <a:p>
          <a:pPr algn="ctr"/>
          <a:r>
            <a:rPr lang="en-US" dirty="0"/>
            <a:t>We must </a:t>
          </a:r>
          <a:r>
            <a:rPr lang="en-US" dirty="0" err="1"/>
            <a:t>analyse</a:t>
          </a:r>
          <a:r>
            <a:rPr lang="en-US" dirty="0"/>
            <a:t> bias of these sources and use </a:t>
          </a:r>
        </a:p>
      </dgm:t>
    </dgm:pt>
    <dgm:pt modelId="{699206B9-B953-463B-BF64-D5E72E974BD3}" type="parTrans" cxnId="{6FBF6D7F-6AF1-4092-8A37-32264C11E9DB}">
      <dgm:prSet/>
      <dgm:spPr/>
      <dgm:t>
        <a:bodyPr/>
        <a:lstStyle/>
        <a:p>
          <a:endParaRPr lang="en-US"/>
        </a:p>
      </dgm:t>
    </dgm:pt>
    <dgm:pt modelId="{1A549F5B-5B1E-4E17-A4F6-13EE9790A433}" type="sibTrans" cxnId="{6FBF6D7F-6AF1-4092-8A37-32264C11E9DB}">
      <dgm:prSet/>
      <dgm:spPr/>
      <dgm:t>
        <a:bodyPr/>
        <a:lstStyle/>
        <a:p>
          <a:endParaRPr lang="en-US"/>
        </a:p>
      </dgm:t>
    </dgm:pt>
    <dgm:pt modelId="{CA66677C-99D6-1445-AB0C-7AC2EE5C8E4B}" type="pres">
      <dgm:prSet presAssocID="{96E9B154-BF52-4EDC-BD2F-9910D399B7E0}" presName="vert0" presStyleCnt="0">
        <dgm:presLayoutVars>
          <dgm:dir/>
          <dgm:animOne val="branch"/>
          <dgm:animLvl val="lvl"/>
        </dgm:presLayoutVars>
      </dgm:prSet>
      <dgm:spPr/>
    </dgm:pt>
    <dgm:pt modelId="{40E3ED49-2BB9-C54A-B95E-26C7B57D4DDA}" type="pres">
      <dgm:prSet presAssocID="{041FB07D-CA9B-4BD6-9FF5-F370313CD331}" presName="thickLine" presStyleLbl="alignNode1" presStyleIdx="0" presStyleCnt="4"/>
      <dgm:spPr/>
    </dgm:pt>
    <dgm:pt modelId="{E6CF0B23-C5C9-BE40-A9F6-F46074AC3AEA}" type="pres">
      <dgm:prSet presAssocID="{041FB07D-CA9B-4BD6-9FF5-F370313CD331}" presName="horz1" presStyleCnt="0"/>
      <dgm:spPr/>
    </dgm:pt>
    <dgm:pt modelId="{38073CC4-F19D-314B-9258-64C04CB32C43}" type="pres">
      <dgm:prSet presAssocID="{041FB07D-CA9B-4BD6-9FF5-F370313CD331}" presName="tx1" presStyleLbl="revTx" presStyleIdx="0" presStyleCnt="4"/>
      <dgm:spPr/>
    </dgm:pt>
    <dgm:pt modelId="{01EB0436-A666-AD4B-91BD-DC426BC1329B}" type="pres">
      <dgm:prSet presAssocID="{041FB07D-CA9B-4BD6-9FF5-F370313CD331}" presName="vert1" presStyleCnt="0"/>
      <dgm:spPr/>
    </dgm:pt>
    <dgm:pt modelId="{34510170-E8F9-8A41-A6AA-F32F6F33385F}" type="pres">
      <dgm:prSet presAssocID="{38B010DC-3BEB-47D7-BDB8-7EAAFD61D54A}" presName="thickLine" presStyleLbl="alignNode1" presStyleIdx="1" presStyleCnt="4"/>
      <dgm:spPr/>
    </dgm:pt>
    <dgm:pt modelId="{CA8EAD93-30DD-0140-A245-736920EDD9C3}" type="pres">
      <dgm:prSet presAssocID="{38B010DC-3BEB-47D7-BDB8-7EAAFD61D54A}" presName="horz1" presStyleCnt="0"/>
      <dgm:spPr/>
    </dgm:pt>
    <dgm:pt modelId="{C0F889FC-F336-274C-BA39-208EC2E7FBCC}" type="pres">
      <dgm:prSet presAssocID="{38B010DC-3BEB-47D7-BDB8-7EAAFD61D54A}" presName="tx1" presStyleLbl="revTx" presStyleIdx="1" presStyleCnt="4"/>
      <dgm:spPr/>
    </dgm:pt>
    <dgm:pt modelId="{A61D865E-FB2E-C44B-A374-263FC63E4BFD}" type="pres">
      <dgm:prSet presAssocID="{38B010DC-3BEB-47D7-BDB8-7EAAFD61D54A}" presName="vert1" presStyleCnt="0"/>
      <dgm:spPr/>
    </dgm:pt>
    <dgm:pt modelId="{AA007F86-0D13-9644-8390-F3FE15988502}" type="pres">
      <dgm:prSet presAssocID="{CE2E07E2-FF99-4AE0-AF92-0E39CB0FDF1F}" presName="thickLine" presStyleLbl="alignNode1" presStyleIdx="2" presStyleCnt="4"/>
      <dgm:spPr/>
    </dgm:pt>
    <dgm:pt modelId="{40D73EA1-3266-B54B-AE9E-87B0019E1026}" type="pres">
      <dgm:prSet presAssocID="{CE2E07E2-FF99-4AE0-AF92-0E39CB0FDF1F}" presName="horz1" presStyleCnt="0"/>
      <dgm:spPr/>
    </dgm:pt>
    <dgm:pt modelId="{30F8BB49-5F03-B04F-A6A6-5939B31282DE}" type="pres">
      <dgm:prSet presAssocID="{CE2E07E2-FF99-4AE0-AF92-0E39CB0FDF1F}" presName="tx1" presStyleLbl="revTx" presStyleIdx="2" presStyleCnt="4"/>
      <dgm:spPr/>
    </dgm:pt>
    <dgm:pt modelId="{E4FB3AA8-1146-8541-8EC7-6ECDE0503480}" type="pres">
      <dgm:prSet presAssocID="{CE2E07E2-FF99-4AE0-AF92-0E39CB0FDF1F}" presName="vert1" presStyleCnt="0"/>
      <dgm:spPr/>
    </dgm:pt>
    <dgm:pt modelId="{019F3284-05D0-F244-9A9A-BAE3A030E321}" type="pres">
      <dgm:prSet presAssocID="{4B8339C8-34ED-4B87-A1E4-EAE1C3DF96DD}" presName="thickLine" presStyleLbl="alignNode1" presStyleIdx="3" presStyleCnt="4"/>
      <dgm:spPr/>
    </dgm:pt>
    <dgm:pt modelId="{5CD23626-23CD-0946-AD7A-4FE7458EFB67}" type="pres">
      <dgm:prSet presAssocID="{4B8339C8-34ED-4B87-A1E4-EAE1C3DF96DD}" presName="horz1" presStyleCnt="0"/>
      <dgm:spPr/>
    </dgm:pt>
    <dgm:pt modelId="{A30192CC-38D8-7641-B906-BEC55FBD93E1}" type="pres">
      <dgm:prSet presAssocID="{4B8339C8-34ED-4B87-A1E4-EAE1C3DF96DD}" presName="tx1" presStyleLbl="revTx" presStyleIdx="3" presStyleCnt="4"/>
      <dgm:spPr/>
    </dgm:pt>
    <dgm:pt modelId="{65350F2D-7CD4-2948-81FE-6028C3E16CEF}" type="pres">
      <dgm:prSet presAssocID="{4B8339C8-34ED-4B87-A1E4-EAE1C3DF96DD}" presName="vert1" presStyleCnt="0"/>
      <dgm:spPr/>
    </dgm:pt>
  </dgm:ptLst>
  <dgm:cxnLst>
    <dgm:cxn modelId="{7ADE5B10-84D2-6940-8E78-1BC3396EE9B5}" type="presOf" srcId="{38B010DC-3BEB-47D7-BDB8-7EAAFD61D54A}" destId="{C0F889FC-F336-274C-BA39-208EC2E7FBCC}" srcOrd="0" destOrd="0" presId="urn:microsoft.com/office/officeart/2008/layout/LinedList"/>
    <dgm:cxn modelId="{0E1D3816-DD6B-9944-80C6-33B562E427B6}" type="presOf" srcId="{041FB07D-CA9B-4BD6-9FF5-F370313CD331}" destId="{38073CC4-F19D-314B-9258-64C04CB32C43}" srcOrd="0" destOrd="0" presId="urn:microsoft.com/office/officeart/2008/layout/LinedList"/>
    <dgm:cxn modelId="{6F21AE1F-F48E-AF4C-8561-B120A4E0DD15}" type="presOf" srcId="{4B8339C8-34ED-4B87-A1E4-EAE1C3DF96DD}" destId="{A30192CC-38D8-7641-B906-BEC55FBD93E1}" srcOrd="0" destOrd="0" presId="urn:microsoft.com/office/officeart/2008/layout/LinedList"/>
    <dgm:cxn modelId="{A8638058-017C-E545-9D44-595404B6D9A7}" type="presOf" srcId="{96E9B154-BF52-4EDC-BD2F-9910D399B7E0}" destId="{CA66677C-99D6-1445-AB0C-7AC2EE5C8E4B}" srcOrd="0" destOrd="0" presId="urn:microsoft.com/office/officeart/2008/layout/LinedList"/>
    <dgm:cxn modelId="{6FBF6D7F-6AF1-4092-8A37-32264C11E9DB}" srcId="{96E9B154-BF52-4EDC-BD2F-9910D399B7E0}" destId="{4B8339C8-34ED-4B87-A1E4-EAE1C3DF96DD}" srcOrd="3" destOrd="0" parTransId="{699206B9-B953-463B-BF64-D5E72E974BD3}" sibTransId="{1A549F5B-5B1E-4E17-A4F6-13EE9790A433}"/>
    <dgm:cxn modelId="{4ABF86B0-94FD-2044-87CD-39C4F0A5C157}" type="presOf" srcId="{CE2E07E2-FF99-4AE0-AF92-0E39CB0FDF1F}" destId="{30F8BB49-5F03-B04F-A6A6-5939B31282DE}" srcOrd="0" destOrd="0" presId="urn:microsoft.com/office/officeart/2008/layout/LinedList"/>
    <dgm:cxn modelId="{2A5E88C0-187E-48CE-852D-116147F21F4F}" srcId="{96E9B154-BF52-4EDC-BD2F-9910D399B7E0}" destId="{CE2E07E2-FF99-4AE0-AF92-0E39CB0FDF1F}" srcOrd="2" destOrd="0" parTransId="{855FA581-463E-4876-B1A2-258697D1223D}" sibTransId="{C91B16C1-1ED9-4547-B1A6-44A9DA46F4A2}"/>
    <dgm:cxn modelId="{941C73D1-8075-47DD-9E68-69064FF546A8}" srcId="{96E9B154-BF52-4EDC-BD2F-9910D399B7E0}" destId="{041FB07D-CA9B-4BD6-9FF5-F370313CD331}" srcOrd="0" destOrd="0" parTransId="{5D9E54C5-0231-4DBB-95C9-1F8F8BD895A8}" sibTransId="{45091624-AD2C-43E5-A511-F61868D430C7}"/>
    <dgm:cxn modelId="{54EAB5D8-F5A9-410A-9056-2F573B38FB4D}" srcId="{96E9B154-BF52-4EDC-BD2F-9910D399B7E0}" destId="{38B010DC-3BEB-47D7-BDB8-7EAAFD61D54A}" srcOrd="1" destOrd="0" parTransId="{2CD72162-A568-4500-A6DF-A15DD19AA793}" sibTransId="{0F6088F8-1940-4B20-B4AE-13884380E46C}"/>
    <dgm:cxn modelId="{4B6361DA-6AED-204E-905D-0A09C0B7EF43}" type="presParOf" srcId="{CA66677C-99D6-1445-AB0C-7AC2EE5C8E4B}" destId="{40E3ED49-2BB9-C54A-B95E-26C7B57D4DDA}" srcOrd="0" destOrd="0" presId="urn:microsoft.com/office/officeart/2008/layout/LinedList"/>
    <dgm:cxn modelId="{49550F33-4C44-C646-B557-85BDF6E4E050}" type="presParOf" srcId="{CA66677C-99D6-1445-AB0C-7AC2EE5C8E4B}" destId="{E6CF0B23-C5C9-BE40-A9F6-F46074AC3AEA}" srcOrd="1" destOrd="0" presId="urn:microsoft.com/office/officeart/2008/layout/LinedList"/>
    <dgm:cxn modelId="{5836BB0D-2260-044E-8750-1FF1F41F8885}" type="presParOf" srcId="{E6CF0B23-C5C9-BE40-A9F6-F46074AC3AEA}" destId="{38073CC4-F19D-314B-9258-64C04CB32C43}" srcOrd="0" destOrd="0" presId="urn:microsoft.com/office/officeart/2008/layout/LinedList"/>
    <dgm:cxn modelId="{267D71A0-D083-1A4B-8950-62766D5587D6}" type="presParOf" srcId="{E6CF0B23-C5C9-BE40-A9F6-F46074AC3AEA}" destId="{01EB0436-A666-AD4B-91BD-DC426BC1329B}" srcOrd="1" destOrd="0" presId="urn:microsoft.com/office/officeart/2008/layout/LinedList"/>
    <dgm:cxn modelId="{0F522C04-17F5-6D46-B2F6-0E3FE56A09D9}" type="presParOf" srcId="{CA66677C-99D6-1445-AB0C-7AC2EE5C8E4B}" destId="{34510170-E8F9-8A41-A6AA-F32F6F33385F}" srcOrd="2" destOrd="0" presId="urn:microsoft.com/office/officeart/2008/layout/LinedList"/>
    <dgm:cxn modelId="{656E5D9C-EB49-6F4A-BD63-F8713A5D9F15}" type="presParOf" srcId="{CA66677C-99D6-1445-AB0C-7AC2EE5C8E4B}" destId="{CA8EAD93-30DD-0140-A245-736920EDD9C3}" srcOrd="3" destOrd="0" presId="urn:microsoft.com/office/officeart/2008/layout/LinedList"/>
    <dgm:cxn modelId="{A50C8F40-A6F8-1541-ADC7-4EF8650BBBAF}" type="presParOf" srcId="{CA8EAD93-30DD-0140-A245-736920EDD9C3}" destId="{C0F889FC-F336-274C-BA39-208EC2E7FBCC}" srcOrd="0" destOrd="0" presId="urn:microsoft.com/office/officeart/2008/layout/LinedList"/>
    <dgm:cxn modelId="{B1D8AF7E-2927-EA48-927F-883B0E1A3DE8}" type="presParOf" srcId="{CA8EAD93-30DD-0140-A245-736920EDD9C3}" destId="{A61D865E-FB2E-C44B-A374-263FC63E4BFD}" srcOrd="1" destOrd="0" presId="urn:microsoft.com/office/officeart/2008/layout/LinedList"/>
    <dgm:cxn modelId="{B2789798-3654-9A47-A75A-2DFC9B0DE46A}" type="presParOf" srcId="{CA66677C-99D6-1445-AB0C-7AC2EE5C8E4B}" destId="{AA007F86-0D13-9644-8390-F3FE15988502}" srcOrd="4" destOrd="0" presId="urn:microsoft.com/office/officeart/2008/layout/LinedList"/>
    <dgm:cxn modelId="{E7AB2792-71BA-F941-975A-8CE7ADB93884}" type="presParOf" srcId="{CA66677C-99D6-1445-AB0C-7AC2EE5C8E4B}" destId="{40D73EA1-3266-B54B-AE9E-87B0019E1026}" srcOrd="5" destOrd="0" presId="urn:microsoft.com/office/officeart/2008/layout/LinedList"/>
    <dgm:cxn modelId="{553178A9-CA5B-7442-8743-E81DBED4A9DE}" type="presParOf" srcId="{40D73EA1-3266-B54B-AE9E-87B0019E1026}" destId="{30F8BB49-5F03-B04F-A6A6-5939B31282DE}" srcOrd="0" destOrd="0" presId="urn:microsoft.com/office/officeart/2008/layout/LinedList"/>
    <dgm:cxn modelId="{5E36F6B6-EE89-5D41-BD41-55526449326D}" type="presParOf" srcId="{40D73EA1-3266-B54B-AE9E-87B0019E1026}" destId="{E4FB3AA8-1146-8541-8EC7-6ECDE0503480}" srcOrd="1" destOrd="0" presId="urn:microsoft.com/office/officeart/2008/layout/LinedList"/>
    <dgm:cxn modelId="{9AB701F4-62B2-3949-B1D5-B26105F98F0A}" type="presParOf" srcId="{CA66677C-99D6-1445-AB0C-7AC2EE5C8E4B}" destId="{019F3284-05D0-F244-9A9A-BAE3A030E321}" srcOrd="6" destOrd="0" presId="urn:microsoft.com/office/officeart/2008/layout/LinedList"/>
    <dgm:cxn modelId="{8FE89B3E-2F2A-5C42-9249-CC8AA6D88D73}" type="presParOf" srcId="{CA66677C-99D6-1445-AB0C-7AC2EE5C8E4B}" destId="{5CD23626-23CD-0946-AD7A-4FE7458EFB67}" srcOrd="7" destOrd="0" presId="urn:microsoft.com/office/officeart/2008/layout/LinedList"/>
    <dgm:cxn modelId="{4D6543D1-8BD0-BF4A-A714-1262266B11EC}" type="presParOf" srcId="{5CD23626-23CD-0946-AD7A-4FE7458EFB67}" destId="{A30192CC-38D8-7641-B906-BEC55FBD93E1}" srcOrd="0" destOrd="0" presId="urn:microsoft.com/office/officeart/2008/layout/LinedList"/>
    <dgm:cxn modelId="{C947A582-9D4B-B54B-9039-84499552CA68}" type="presParOf" srcId="{5CD23626-23CD-0946-AD7A-4FE7458EFB67}" destId="{65350F2D-7CD4-2948-81FE-6028C3E16CE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21026E-5E24-4AD4-965C-9A6D39BC92E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64D71FB-3209-4943-A5EE-D6E1F98B9B0A}">
      <dgm:prSet/>
      <dgm:spPr/>
      <dgm:t>
        <a:bodyPr/>
        <a:lstStyle/>
        <a:p>
          <a:pPr algn="ctr"/>
          <a:r>
            <a:rPr lang="en-US"/>
            <a:t>Get into PARTNERS or work ALONE</a:t>
          </a:r>
        </a:p>
      </dgm:t>
    </dgm:pt>
    <dgm:pt modelId="{1C3DC5A2-1424-4073-B689-B694EFF95D81}" type="parTrans" cxnId="{225BA662-004F-4EA3-8BA6-4B910588D069}">
      <dgm:prSet/>
      <dgm:spPr/>
      <dgm:t>
        <a:bodyPr/>
        <a:lstStyle/>
        <a:p>
          <a:endParaRPr lang="en-US"/>
        </a:p>
      </dgm:t>
    </dgm:pt>
    <dgm:pt modelId="{47E2DCEB-EDF3-447D-ACFA-BCAF05963F10}" type="sibTrans" cxnId="{225BA662-004F-4EA3-8BA6-4B910588D069}">
      <dgm:prSet/>
      <dgm:spPr/>
      <dgm:t>
        <a:bodyPr/>
        <a:lstStyle/>
        <a:p>
          <a:endParaRPr lang="en-US"/>
        </a:p>
      </dgm:t>
    </dgm:pt>
    <dgm:pt modelId="{8E56547F-900A-43CC-A7F1-C717B3EC3825}">
      <dgm:prSet/>
      <dgm:spPr/>
      <dgm:t>
        <a:bodyPr/>
        <a:lstStyle/>
        <a:p>
          <a:pPr algn="ctr"/>
          <a:r>
            <a:rPr lang="en-US" dirty="0"/>
            <a:t>Get ONE (1) worksheet</a:t>
          </a:r>
        </a:p>
      </dgm:t>
    </dgm:pt>
    <dgm:pt modelId="{D7432895-7CC7-45F2-A581-A01ED96E7594}" type="parTrans" cxnId="{9B510DAB-31AA-47B9-9270-4A331A15087D}">
      <dgm:prSet/>
      <dgm:spPr/>
      <dgm:t>
        <a:bodyPr/>
        <a:lstStyle/>
        <a:p>
          <a:endParaRPr lang="en-US"/>
        </a:p>
      </dgm:t>
    </dgm:pt>
    <dgm:pt modelId="{C9C62E93-BE68-4354-B560-F060460D4D4F}" type="sibTrans" cxnId="{9B510DAB-31AA-47B9-9270-4A331A15087D}">
      <dgm:prSet/>
      <dgm:spPr/>
      <dgm:t>
        <a:bodyPr/>
        <a:lstStyle/>
        <a:p>
          <a:endParaRPr lang="en-US"/>
        </a:p>
      </dgm:t>
    </dgm:pt>
    <dgm:pt modelId="{A538F205-0996-4BC9-BFA6-6B05EA16F11B}">
      <dgm:prSet/>
      <dgm:spPr/>
      <dgm:t>
        <a:bodyPr/>
        <a:lstStyle/>
        <a:p>
          <a:pPr algn="ctr"/>
          <a:r>
            <a:rPr lang="en-US"/>
            <a:t>Go to each ‘Dig Site’ based on a different civilization.</a:t>
          </a:r>
        </a:p>
      </dgm:t>
    </dgm:pt>
    <dgm:pt modelId="{9F1EEFBE-12D7-4FEF-BA7E-063AB27E2F1E}" type="parTrans" cxnId="{84EBBF64-EABF-4183-B308-A61B9C561FEF}">
      <dgm:prSet/>
      <dgm:spPr/>
      <dgm:t>
        <a:bodyPr/>
        <a:lstStyle/>
        <a:p>
          <a:endParaRPr lang="en-US"/>
        </a:p>
      </dgm:t>
    </dgm:pt>
    <dgm:pt modelId="{D00D9DBA-3D66-4C46-A316-1AEE9C8793E6}" type="sibTrans" cxnId="{84EBBF64-EABF-4183-B308-A61B9C561FEF}">
      <dgm:prSet/>
      <dgm:spPr/>
      <dgm:t>
        <a:bodyPr/>
        <a:lstStyle/>
        <a:p>
          <a:endParaRPr lang="en-US"/>
        </a:p>
      </dgm:t>
    </dgm:pt>
    <dgm:pt modelId="{54A5B7C4-BFF9-4E84-946D-7EBC9D417FAB}">
      <dgm:prSet/>
      <dgm:spPr/>
      <dgm:t>
        <a:bodyPr/>
        <a:lstStyle/>
        <a:p>
          <a:pPr algn="ctr"/>
          <a:r>
            <a:rPr lang="en-US"/>
            <a:t>Fill out the worksheet columns 1 (Physical Description) and 2 (What we think it was used for).</a:t>
          </a:r>
        </a:p>
      </dgm:t>
    </dgm:pt>
    <dgm:pt modelId="{9F6F8343-3DA4-4C7D-A731-08F9FB6958EC}" type="parTrans" cxnId="{65C70119-7FD4-40B5-B423-E73A9326897B}">
      <dgm:prSet/>
      <dgm:spPr/>
      <dgm:t>
        <a:bodyPr/>
        <a:lstStyle/>
        <a:p>
          <a:endParaRPr lang="en-US"/>
        </a:p>
      </dgm:t>
    </dgm:pt>
    <dgm:pt modelId="{458741A4-CDD3-43BB-A5B8-D3FCA742CFE7}" type="sibTrans" cxnId="{65C70119-7FD4-40B5-B423-E73A9326897B}">
      <dgm:prSet/>
      <dgm:spPr/>
      <dgm:t>
        <a:bodyPr/>
        <a:lstStyle/>
        <a:p>
          <a:endParaRPr lang="en-US"/>
        </a:p>
      </dgm:t>
    </dgm:pt>
    <dgm:pt modelId="{B99AAA00-941F-47A0-995B-B458E8E1C833}">
      <dgm:prSet/>
      <dgm:spPr/>
      <dgm:t>
        <a:bodyPr/>
        <a:lstStyle/>
        <a:p>
          <a:pPr algn="ctr"/>
          <a:r>
            <a:rPr lang="en-US" dirty="0"/>
            <a:t>We will go through the answers at the end.</a:t>
          </a:r>
        </a:p>
      </dgm:t>
    </dgm:pt>
    <dgm:pt modelId="{A37C19E2-2036-4CA8-80C6-ECD498C51542}" type="parTrans" cxnId="{A33EB08C-0F7C-4A06-BA47-C88D0FB28C5F}">
      <dgm:prSet/>
      <dgm:spPr/>
      <dgm:t>
        <a:bodyPr/>
        <a:lstStyle/>
        <a:p>
          <a:endParaRPr lang="en-US"/>
        </a:p>
      </dgm:t>
    </dgm:pt>
    <dgm:pt modelId="{86EA5D82-8D91-42FC-82CB-C42E9842ACC6}" type="sibTrans" cxnId="{A33EB08C-0F7C-4A06-BA47-C88D0FB28C5F}">
      <dgm:prSet/>
      <dgm:spPr/>
      <dgm:t>
        <a:bodyPr/>
        <a:lstStyle/>
        <a:p>
          <a:endParaRPr lang="en-US"/>
        </a:p>
      </dgm:t>
    </dgm:pt>
    <dgm:pt modelId="{A3605C23-BFBD-8F4A-B47B-B2ADDA937D0E}" type="pres">
      <dgm:prSet presAssocID="{D521026E-5E24-4AD4-965C-9A6D39BC92EC}" presName="linear" presStyleCnt="0">
        <dgm:presLayoutVars>
          <dgm:animLvl val="lvl"/>
          <dgm:resizeHandles val="exact"/>
        </dgm:presLayoutVars>
      </dgm:prSet>
      <dgm:spPr/>
    </dgm:pt>
    <dgm:pt modelId="{66FB8AED-1B0E-9C4E-BF8F-B3960AB30697}" type="pres">
      <dgm:prSet presAssocID="{064D71FB-3209-4943-A5EE-D6E1F98B9B0A}" presName="parentText" presStyleLbl="node1" presStyleIdx="0" presStyleCnt="5">
        <dgm:presLayoutVars>
          <dgm:chMax val="0"/>
          <dgm:bulletEnabled val="1"/>
        </dgm:presLayoutVars>
      </dgm:prSet>
      <dgm:spPr/>
    </dgm:pt>
    <dgm:pt modelId="{C2E8FCDB-3967-BF4D-B8BB-FEA16D64AA77}" type="pres">
      <dgm:prSet presAssocID="{47E2DCEB-EDF3-447D-ACFA-BCAF05963F10}" presName="spacer" presStyleCnt="0"/>
      <dgm:spPr/>
    </dgm:pt>
    <dgm:pt modelId="{BDC70DB0-F056-C745-811A-C6EA144C94E0}" type="pres">
      <dgm:prSet presAssocID="{8E56547F-900A-43CC-A7F1-C717B3EC3825}" presName="parentText" presStyleLbl="node1" presStyleIdx="1" presStyleCnt="5">
        <dgm:presLayoutVars>
          <dgm:chMax val="0"/>
          <dgm:bulletEnabled val="1"/>
        </dgm:presLayoutVars>
      </dgm:prSet>
      <dgm:spPr/>
    </dgm:pt>
    <dgm:pt modelId="{DF67B0E2-28CE-944E-8FDB-97D0F83F137F}" type="pres">
      <dgm:prSet presAssocID="{C9C62E93-BE68-4354-B560-F060460D4D4F}" presName="spacer" presStyleCnt="0"/>
      <dgm:spPr/>
    </dgm:pt>
    <dgm:pt modelId="{65F3D78C-0724-244D-870B-7A4A44A0AFB8}" type="pres">
      <dgm:prSet presAssocID="{A538F205-0996-4BC9-BFA6-6B05EA16F11B}" presName="parentText" presStyleLbl="node1" presStyleIdx="2" presStyleCnt="5">
        <dgm:presLayoutVars>
          <dgm:chMax val="0"/>
          <dgm:bulletEnabled val="1"/>
        </dgm:presLayoutVars>
      </dgm:prSet>
      <dgm:spPr/>
    </dgm:pt>
    <dgm:pt modelId="{E01A6231-508C-4F4D-9F00-22278CD1BC58}" type="pres">
      <dgm:prSet presAssocID="{D00D9DBA-3D66-4C46-A316-1AEE9C8793E6}" presName="spacer" presStyleCnt="0"/>
      <dgm:spPr/>
    </dgm:pt>
    <dgm:pt modelId="{1ADCE0F1-4FD0-6B40-99C6-790C698897C9}" type="pres">
      <dgm:prSet presAssocID="{54A5B7C4-BFF9-4E84-946D-7EBC9D417FAB}" presName="parentText" presStyleLbl="node1" presStyleIdx="3" presStyleCnt="5">
        <dgm:presLayoutVars>
          <dgm:chMax val="0"/>
          <dgm:bulletEnabled val="1"/>
        </dgm:presLayoutVars>
      </dgm:prSet>
      <dgm:spPr/>
    </dgm:pt>
    <dgm:pt modelId="{6ED2CCB6-1419-3844-9628-9C8562B0A4EA}" type="pres">
      <dgm:prSet presAssocID="{458741A4-CDD3-43BB-A5B8-D3FCA742CFE7}" presName="spacer" presStyleCnt="0"/>
      <dgm:spPr/>
    </dgm:pt>
    <dgm:pt modelId="{1B5DEAA5-F7AD-0C40-972A-13E1C1958E55}" type="pres">
      <dgm:prSet presAssocID="{B99AAA00-941F-47A0-995B-B458E8E1C833}" presName="parentText" presStyleLbl="node1" presStyleIdx="4" presStyleCnt="5">
        <dgm:presLayoutVars>
          <dgm:chMax val="0"/>
          <dgm:bulletEnabled val="1"/>
        </dgm:presLayoutVars>
      </dgm:prSet>
      <dgm:spPr/>
    </dgm:pt>
  </dgm:ptLst>
  <dgm:cxnLst>
    <dgm:cxn modelId="{65C70119-7FD4-40B5-B423-E73A9326897B}" srcId="{D521026E-5E24-4AD4-965C-9A6D39BC92EC}" destId="{54A5B7C4-BFF9-4E84-946D-7EBC9D417FAB}" srcOrd="3" destOrd="0" parTransId="{9F6F8343-3DA4-4C7D-A731-08F9FB6958EC}" sibTransId="{458741A4-CDD3-43BB-A5B8-D3FCA742CFE7}"/>
    <dgm:cxn modelId="{F965C437-4D67-7846-8063-2357B4DD3EA2}" type="presOf" srcId="{8E56547F-900A-43CC-A7F1-C717B3EC3825}" destId="{BDC70DB0-F056-C745-811A-C6EA144C94E0}" srcOrd="0" destOrd="0" presId="urn:microsoft.com/office/officeart/2005/8/layout/vList2"/>
    <dgm:cxn modelId="{A03CD438-4032-4B43-A684-35BE6EDDFB03}" type="presOf" srcId="{064D71FB-3209-4943-A5EE-D6E1F98B9B0A}" destId="{66FB8AED-1B0E-9C4E-BF8F-B3960AB30697}" srcOrd="0" destOrd="0" presId="urn:microsoft.com/office/officeart/2005/8/layout/vList2"/>
    <dgm:cxn modelId="{225BA662-004F-4EA3-8BA6-4B910588D069}" srcId="{D521026E-5E24-4AD4-965C-9A6D39BC92EC}" destId="{064D71FB-3209-4943-A5EE-D6E1F98B9B0A}" srcOrd="0" destOrd="0" parTransId="{1C3DC5A2-1424-4073-B689-B694EFF95D81}" sibTransId="{47E2DCEB-EDF3-447D-ACFA-BCAF05963F10}"/>
    <dgm:cxn modelId="{84EBBF64-EABF-4183-B308-A61B9C561FEF}" srcId="{D521026E-5E24-4AD4-965C-9A6D39BC92EC}" destId="{A538F205-0996-4BC9-BFA6-6B05EA16F11B}" srcOrd="2" destOrd="0" parTransId="{9F1EEFBE-12D7-4FEF-BA7E-063AB27E2F1E}" sibTransId="{D00D9DBA-3D66-4C46-A316-1AEE9C8793E6}"/>
    <dgm:cxn modelId="{206F478B-3C73-AD4C-B62E-E82350FCFA4A}" type="presOf" srcId="{54A5B7C4-BFF9-4E84-946D-7EBC9D417FAB}" destId="{1ADCE0F1-4FD0-6B40-99C6-790C698897C9}" srcOrd="0" destOrd="0" presId="urn:microsoft.com/office/officeart/2005/8/layout/vList2"/>
    <dgm:cxn modelId="{A33EB08C-0F7C-4A06-BA47-C88D0FB28C5F}" srcId="{D521026E-5E24-4AD4-965C-9A6D39BC92EC}" destId="{B99AAA00-941F-47A0-995B-B458E8E1C833}" srcOrd="4" destOrd="0" parTransId="{A37C19E2-2036-4CA8-80C6-ECD498C51542}" sibTransId="{86EA5D82-8D91-42FC-82CB-C42E9842ACC6}"/>
    <dgm:cxn modelId="{9B510DAB-31AA-47B9-9270-4A331A15087D}" srcId="{D521026E-5E24-4AD4-965C-9A6D39BC92EC}" destId="{8E56547F-900A-43CC-A7F1-C717B3EC3825}" srcOrd="1" destOrd="0" parTransId="{D7432895-7CC7-45F2-A581-A01ED96E7594}" sibTransId="{C9C62E93-BE68-4354-B560-F060460D4D4F}"/>
    <dgm:cxn modelId="{E93F58AC-F3FF-C049-A4B3-2E51CCB20BFF}" type="presOf" srcId="{B99AAA00-941F-47A0-995B-B458E8E1C833}" destId="{1B5DEAA5-F7AD-0C40-972A-13E1C1958E55}" srcOrd="0" destOrd="0" presId="urn:microsoft.com/office/officeart/2005/8/layout/vList2"/>
    <dgm:cxn modelId="{E890C3C1-091D-8544-8568-D63AE24CDDAB}" type="presOf" srcId="{D521026E-5E24-4AD4-965C-9A6D39BC92EC}" destId="{A3605C23-BFBD-8F4A-B47B-B2ADDA937D0E}" srcOrd="0" destOrd="0" presId="urn:microsoft.com/office/officeart/2005/8/layout/vList2"/>
    <dgm:cxn modelId="{996E2FE6-984E-A047-8963-B8370F2DCC36}" type="presOf" srcId="{A538F205-0996-4BC9-BFA6-6B05EA16F11B}" destId="{65F3D78C-0724-244D-870B-7A4A44A0AFB8}" srcOrd="0" destOrd="0" presId="urn:microsoft.com/office/officeart/2005/8/layout/vList2"/>
    <dgm:cxn modelId="{0B78566B-D762-5D4D-B8B1-EC7B272370EC}" type="presParOf" srcId="{A3605C23-BFBD-8F4A-B47B-B2ADDA937D0E}" destId="{66FB8AED-1B0E-9C4E-BF8F-B3960AB30697}" srcOrd="0" destOrd="0" presId="urn:microsoft.com/office/officeart/2005/8/layout/vList2"/>
    <dgm:cxn modelId="{524339A4-95CD-3045-937D-16A59C795C68}" type="presParOf" srcId="{A3605C23-BFBD-8F4A-B47B-B2ADDA937D0E}" destId="{C2E8FCDB-3967-BF4D-B8BB-FEA16D64AA77}" srcOrd="1" destOrd="0" presId="urn:microsoft.com/office/officeart/2005/8/layout/vList2"/>
    <dgm:cxn modelId="{1475F883-7823-C446-9B97-326027C6F631}" type="presParOf" srcId="{A3605C23-BFBD-8F4A-B47B-B2ADDA937D0E}" destId="{BDC70DB0-F056-C745-811A-C6EA144C94E0}" srcOrd="2" destOrd="0" presId="urn:microsoft.com/office/officeart/2005/8/layout/vList2"/>
    <dgm:cxn modelId="{A5D58463-E40B-8D4C-A6DD-ECC52C09F027}" type="presParOf" srcId="{A3605C23-BFBD-8F4A-B47B-B2ADDA937D0E}" destId="{DF67B0E2-28CE-944E-8FDB-97D0F83F137F}" srcOrd="3" destOrd="0" presId="urn:microsoft.com/office/officeart/2005/8/layout/vList2"/>
    <dgm:cxn modelId="{18F67B80-E661-7D4B-9E1B-147701E92CA3}" type="presParOf" srcId="{A3605C23-BFBD-8F4A-B47B-B2ADDA937D0E}" destId="{65F3D78C-0724-244D-870B-7A4A44A0AFB8}" srcOrd="4" destOrd="0" presId="urn:microsoft.com/office/officeart/2005/8/layout/vList2"/>
    <dgm:cxn modelId="{860B109A-F0BE-F246-9D36-30AB87887001}" type="presParOf" srcId="{A3605C23-BFBD-8F4A-B47B-B2ADDA937D0E}" destId="{E01A6231-508C-4F4D-9F00-22278CD1BC58}" srcOrd="5" destOrd="0" presId="urn:microsoft.com/office/officeart/2005/8/layout/vList2"/>
    <dgm:cxn modelId="{9BA6F34B-8855-6B4B-8E08-2585E81431FF}" type="presParOf" srcId="{A3605C23-BFBD-8F4A-B47B-B2ADDA937D0E}" destId="{1ADCE0F1-4FD0-6B40-99C6-790C698897C9}" srcOrd="6" destOrd="0" presId="urn:microsoft.com/office/officeart/2005/8/layout/vList2"/>
    <dgm:cxn modelId="{7A5C38C1-343A-704F-BC51-10283B4FAF9D}" type="presParOf" srcId="{A3605C23-BFBD-8F4A-B47B-B2ADDA937D0E}" destId="{6ED2CCB6-1419-3844-9628-9C8562B0A4EA}" srcOrd="7" destOrd="0" presId="urn:microsoft.com/office/officeart/2005/8/layout/vList2"/>
    <dgm:cxn modelId="{1C0DBE9F-0255-1B47-9939-9248C143E268}" type="presParOf" srcId="{A3605C23-BFBD-8F4A-B47B-B2ADDA937D0E}" destId="{1B5DEAA5-F7AD-0C40-972A-13E1C1958E5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3ED49-2BB9-C54A-B95E-26C7B57D4DDA}">
      <dsp:nvSpPr>
        <dsp:cNvPr id="0" name=""/>
        <dsp:cNvSpPr/>
      </dsp:nvSpPr>
      <dsp:spPr>
        <a:xfrm>
          <a:off x="0" y="0"/>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073CC4-F19D-314B-9258-64C04CB32C43}">
      <dsp:nvSpPr>
        <dsp:cNvPr id="0" name=""/>
        <dsp:cNvSpPr/>
      </dsp:nvSpPr>
      <dsp:spPr>
        <a:xfrm>
          <a:off x="0" y="0"/>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1244600">
            <a:lnSpc>
              <a:spcPct val="90000"/>
            </a:lnSpc>
            <a:spcBef>
              <a:spcPct val="0"/>
            </a:spcBef>
            <a:spcAft>
              <a:spcPct val="35000"/>
            </a:spcAft>
            <a:buNone/>
          </a:pPr>
          <a:r>
            <a:rPr lang="en-US" sz="2800" kern="1200" dirty="0"/>
            <a:t>Historians try to examine the past by examining its remains – fossils, bones, ruins – known as sources. </a:t>
          </a:r>
        </a:p>
      </dsp:txBody>
      <dsp:txXfrm>
        <a:off x="0" y="0"/>
        <a:ext cx="6797675" cy="1412477"/>
      </dsp:txXfrm>
    </dsp:sp>
    <dsp:sp modelId="{34510170-E8F9-8A41-A6AA-F32F6F33385F}">
      <dsp:nvSpPr>
        <dsp:cNvPr id="0" name=""/>
        <dsp:cNvSpPr/>
      </dsp:nvSpPr>
      <dsp:spPr>
        <a:xfrm>
          <a:off x="0" y="1412478"/>
          <a:ext cx="6797675" cy="0"/>
        </a:xfrm>
        <a:prstGeom prst="line">
          <a:avLst/>
        </a:prstGeom>
        <a:solidFill>
          <a:schemeClr val="accent2">
            <a:hueOff val="341564"/>
            <a:satOff val="146"/>
            <a:lumOff val="5882"/>
            <a:alphaOff val="0"/>
          </a:schemeClr>
        </a:solidFill>
        <a:ln w="15875" cap="flat" cmpd="sng" algn="ctr">
          <a:solidFill>
            <a:schemeClr val="accent2">
              <a:hueOff val="341564"/>
              <a:satOff val="146"/>
              <a:lumOff val="58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F889FC-F336-274C-BA39-208EC2E7FBCC}">
      <dsp:nvSpPr>
        <dsp:cNvPr id="0" name=""/>
        <dsp:cNvSpPr/>
      </dsp:nvSpPr>
      <dsp:spPr>
        <a:xfrm>
          <a:off x="0" y="1412477"/>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1244600">
            <a:lnSpc>
              <a:spcPct val="90000"/>
            </a:lnSpc>
            <a:spcBef>
              <a:spcPct val="0"/>
            </a:spcBef>
            <a:spcAft>
              <a:spcPct val="35000"/>
            </a:spcAft>
            <a:buNone/>
          </a:pPr>
          <a:r>
            <a:rPr lang="en-US" sz="2800" kern="1200" dirty="0"/>
            <a:t>We use these sources to generate theories (hypotheses) about people and events.</a:t>
          </a:r>
        </a:p>
      </dsp:txBody>
      <dsp:txXfrm>
        <a:off x="0" y="1412477"/>
        <a:ext cx="6797675" cy="1412477"/>
      </dsp:txXfrm>
    </dsp:sp>
    <dsp:sp modelId="{AA007F86-0D13-9644-8390-F3FE15988502}">
      <dsp:nvSpPr>
        <dsp:cNvPr id="0" name=""/>
        <dsp:cNvSpPr/>
      </dsp:nvSpPr>
      <dsp:spPr>
        <a:xfrm>
          <a:off x="0" y="2824956"/>
          <a:ext cx="6797675" cy="0"/>
        </a:xfrm>
        <a:prstGeom prst="line">
          <a:avLst/>
        </a:prstGeom>
        <a:solidFill>
          <a:schemeClr val="accent2">
            <a:hueOff val="683128"/>
            <a:satOff val="291"/>
            <a:lumOff val="11765"/>
            <a:alphaOff val="0"/>
          </a:schemeClr>
        </a:solidFill>
        <a:ln w="15875" cap="flat" cmpd="sng" algn="ctr">
          <a:solidFill>
            <a:schemeClr val="accent2">
              <a:hueOff val="683128"/>
              <a:satOff val="291"/>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F8BB49-5F03-B04F-A6A6-5939B31282DE}">
      <dsp:nvSpPr>
        <dsp:cNvPr id="0" name=""/>
        <dsp:cNvSpPr/>
      </dsp:nvSpPr>
      <dsp:spPr>
        <a:xfrm>
          <a:off x="0" y="2824955"/>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1244600">
            <a:lnSpc>
              <a:spcPct val="90000"/>
            </a:lnSpc>
            <a:spcBef>
              <a:spcPct val="0"/>
            </a:spcBef>
            <a:spcAft>
              <a:spcPct val="35000"/>
            </a:spcAft>
            <a:buNone/>
          </a:pPr>
          <a:r>
            <a:rPr lang="en-US" sz="2800" kern="1200"/>
            <a:t>The process involves finding sources, asking questions, and then creating hypotheses – to be proven, there must be evidence.</a:t>
          </a:r>
        </a:p>
      </dsp:txBody>
      <dsp:txXfrm>
        <a:off x="0" y="2824955"/>
        <a:ext cx="6797675" cy="1412477"/>
      </dsp:txXfrm>
    </dsp:sp>
    <dsp:sp modelId="{019F3284-05D0-F244-9A9A-BAE3A030E321}">
      <dsp:nvSpPr>
        <dsp:cNvPr id="0" name=""/>
        <dsp:cNvSpPr/>
      </dsp:nvSpPr>
      <dsp:spPr>
        <a:xfrm>
          <a:off x="0" y="4237434"/>
          <a:ext cx="6797675" cy="0"/>
        </a:xfrm>
        <a:prstGeom prst="line">
          <a:avLst/>
        </a:prstGeom>
        <a:solidFill>
          <a:schemeClr val="accent2">
            <a:hueOff val="1024692"/>
            <a:satOff val="437"/>
            <a:lumOff val="17647"/>
            <a:alphaOff val="0"/>
          </a:schemeClr>
        </a:solidFill>
        <a:ln w="15875" cap="flat" cmpd="sng" algn="ctr">
          <a:solidFill>
            <a:schemeClr val="accent2">
              <a:hueOff val="1024692"/>
              <a:satOff val="437"/>
              <a:lumOff val="1764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0192CC-38D8-7641-B906-BEC55FBD93E1}">
      <dsp:nvSpPr>
        <dsp:cNvPr id="0" name=""/>
        <dsp:cNvSpPr/>
      </dsp:nvSpPr>
      <dsp:spPr>
        <a:xfrm>
          <a:off x="0" y="4237433"/>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1244600">
            <a:lnSpc>
              <a:spcPct val="90000"/>
            </a:lnSpc>
            <a:spcBef>
              <a:spcPct val="0"/>
            </a:spcBef>
            <a:spcAft>
              <a:spcPct val="35000"/>
            </a:spcAft>
            <a:buNone/>
          </a:pPr>
          <a:r>
            <a:rPr lang="en-US" sz="2800" kern="1200" dirty="0"/>
            <a:t>We must </a:t>
          </a:r>
          <a:r>
            <a:rPr lang="en-US" sz="2800" kern="1200" dirty="0" err="1"/>
            <a:t>analyse</a:t>
          </a:r>
          <a:r>
            <a:rPr lang="en-US" sz="2800" kern="1200" dirty="0"/>
            <a:t> bias of these sources and use </a:t>
          </a:r>
        </a:p>
      </dsp:txBody>
      <dsp:txXfrm>
        <a:off x="0" y="4237433"/>
        <a:ext cx="6797675" cy="14124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B8AED-1B0E-9C4E-BF8F-B3960AB30697}">
      <dsp:nvSpPr>
        <dsp:cNvPr id="0" name=""/>
        <dsp:cNvSpPr/>
      </dsp:nvSpPr>
      <dsp:spPr>
        <a:xfrm>
          <a:off x="0" y="303206"/>
          <a:ext cx="6797675" cy="953403"/>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Get into PARTNERS or work ALONE</a:t>
          </a:r>
        </a:p>
      </dsp:txBody>
      <dsp:txXfrm>
        <a:off x="46541" y="349747"/>
        <a:ext cx="6704593" cy="860321"/>
      </dsp:txXfrm>
    </dsp:sp>
    <dsp:sp modelId="{BDC70DB0-F056-C745-811A-C6EA144C94E0}">
      <dsp:nvSpPr>
        <dsp:cNvPr id="0" name=""/>
        <dsp:cNvSpPr/>
      </dsp:nvSpPr>
      <dsp:spPr>
        <a:xfrm>
          <a:off x="0" y="1325730"/>
          <a:ext cx="6797675" cy="953403"/>
        </a:xfrm>
        <a:prstGeom prst="roundRect">
          <a:avLst/>
        </a:prstGeom>
        <a:solidFill>
          <a:schemeClr val="accent2">
            <a:hueOff val="256173"/>
            <a:satOff val="109"/>
            <a:lumOff val="441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Get ONE (1) worksheet</a:t>
          </a:r>
        </a:p>
      </dsp:txBody>
      <dsp:txXfrm>
        <a:off x="46541" y="1372271"/>
        <a:ext cx="6704593" cy="860321"/>
      </dsp:txXfrm>
    </dsp:sp>
    <dsp:sp modelId="{65F3D78C-0724-244D-870B-7A4A44A0AFB8}">
      <dsp:nvSpPr>
        <dsp:cNvPr id="0" name=""/>
        <dsp:cNvSpPr/>
      </dsp:nvSpPr>
      <dsp:spPr>
        <a:xfrm>
          <a:off x="0" y="2348254"/>
          <a:ext cx="6797675" cy="953403"/>
        </a:xfrm>
        <a:prstGeom prst="roundRect">
          <a:avLst/>
        </a:prstGeom>
        <a:solidFill>
          <a:schemeClr val="accent2">
            <a:hueOff val="512346"/>
            <a:satOff val="219"/>
            <a:lumOff val="882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Go to each ‘Dig Site’ based on a different civilization.</a:t>
          </a:r>
        </a:p>
      </dsp:txBody>
      <dsp:txXfrm>
        <a:off x="46541" y="2394795"/>
        <a:ext cx="6704593" cy="860321"/>
      </dsp:txXfrm>
    </dsp:sp>
    <dsp:sp modelId="{1ADCE0F1-4FD0-6B40-99C6-790C698897C9}">
      <dsp:nvSpPr>
        <dsp:cNvPr id="0" name=""/>
        <dsp:cNvSpPr/>
      </dsp:nvSpPr>
      <dsp:spPr>
        <a:xfrm>
          <a:off x="0" y="3370777"/>
          <a:ext cx="6797675" cy="953403"/>
        </a:xfrm>
        <a:prstGeom prst="roundRect">
          <a:avLst/>
        </a:prstGeom>
        <a:solidFill>
          <a:schemeClr val="accent2">
            <a:hueOff val="768519"/>
            <a:satOff val="328"/>
            <a:lumOff val="1323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Fill out the worksheet columns 1 (Physical Description) and 2 (What we think it was used for).</a:t>
          </a:r>
        </a:p>
      </dsp:txBody>
      <dsp:txXfrm>
        <a:off x="46541" y="3417318"/>
        <a:ext cx="6704593" cy="860321"/>
      </dsp:txXfrm>
    </dsp:sp>
    <dsp:sp modelId="{1B5DEAA5-F7AD-0C40-972A-13E1C1958E55}">
      <dsp:nvSpPr>
        <dsp:cNvPr id="0" name=""/>
        <dsp:cNvSpPr/>
      </dsp:nvSpPr>
      <dsp:spPr>
        <a:xfrm>
          <a:off x="0" y="4393301"/>
          <a:ext cx="6797675" cy="953403"/>
        </a:xfrm>
        <a:prstGeom prst="roundRect">
          <a:avLst/>
        </a:prstGeom>
        <a:solidFill>
          <a:schemeClr val="accent2">
            <a:hueOff val="1024692"/>
            <a:satOff val="437"/>
            <a:lumOff val="176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We will go through the answers at the end.</a:t>
          </a:r>
        </a:p>
      </dsp:txBody>
      <dsp:txXfrm>
        <a:off x="46541" y="4439842"/>
        <a:ext cx="6704593" cy="86032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AADA8-1C22-1342-B0A2-1277E07A1132}" type="datetimeFigureOut">
              <a:rPr lang="en-US" smtClean="0"/>
              <a:t>3/25/23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E9CBE-103D-614D-933D-6F8E197DB034}" type="slidenum">
              <a:rPr lang="en-US" smtClean="0"/>
              <a:t>‹#›</a:t>
            </a:fld>
            <a:endParaRPr lang="en-US"/>
          </a:p>
        </p:txBody>
      </p:sp>
    </p:spTree>
    <p:extLst>
      <p:ext uri="{BB962C8B-B14F-4D97-AF65-F5344CB8AC3E}">
        <p14:creationId xmlns:p14="http://schemas.microsoft.com/office/powerpoint/2010/main" val="1197434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E9CBE-103D-614D-933D-6F8E197DB034}" type="slidenum">
              <a:rPr lang="en-US" smtClean="0"/>
              <a:t>1</a:t>
            </a:fld>
            <a:endParaRPr lang="en-US"/>
          </a:p>
        </p:txBody>
      </p:sp>
    </p:spTree>
    <p:extLst>
      <p:ext uri="{BB962C8B-B14F-4D97-AF65-F5344CB8AC3E}">
        <p14:creationId xmlns:p14="http://schemas.microsoft.com/office/powerpoint/2010/main" val="924864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Stupa – most sacred building in Buddhism</a:t>
            </a:r>
          </a:p>
        </p:txBody>
      </p:sp>
      <p:sp>
        <p:nvSpPr>
          <p:cNvPr id="4" name="Slide Number Placeholder 3"/>
          <p:cNvSpPr>
            <a:spLocks noGrp="1"/>
          </p:cNvSpPr>
          <p:nvPr>
            <p:ph type="sldNum" sz="quarter" idx="5"/>
          </p:nvPr>
        </p:nvSpPr>
        <p:spPr/>
        <p:txBody>
          <a:bodyPr/>
          <a:lstStyle/>
          <a:p>
            <a:fld id="{348E9CBE-103D-614D-933D-6F8E197DB034}" type="slidenum">
              <a:rPr lang="en-US" smtClean="0"/>
              <a:t>14</a:t>
            </a:fld>
            <a:endParaRPr lang="en-US"/>
          </a:p>
        </p:txBody>
      </p:sp>
    </p:spTree>
    <p:extLst>
      <p:ext uri="{BB962C8B-B14F-4D97-AF65-F5344CB8AC3E}">
        <p14:creationId xmlns:p14="http://schemas.microsoft.com/office/powerpoint/2010/main" val="3188811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Ancient Australia, Mesopotamia etc.</a:t>
            </a:r>
          </a:p>
        </p:txBody>
      </p:sp>
      <p:sp>
        <p:nvSpPr>
          <p:cNvPr id="4" name="Slide Number Placeholder 3"/>
          <p:cNvSpPr>
            <a:spLocks noGrp="1"/>
          </p:cNvSpPr>
          <p:nvPr>
            <p:ph type="sldNum" sz="quarter" idx="5"/>
          </p:nvPr>
        </p:nvSpPr>
        <p:spPr/>
        <p:txBody>
          <a:bodyPr/>
          <a:lstStyle/>
          <a:p>
            <a:fld id="{348E9CBE-103D-614D-933D-6F8E197DB034}" type="slidenum">
              <a:rPr lang="en-US" smtClean="0"/>
              <a:t>18</a:t>
            </a:fld>
            <a:endParaRPr lang="en-US"/>
          </a:p>
        </p:txBody>
      </p:sp>
    </p:spTree>
    <p:extLst>
      <p:ext uri="{BB962C8B-B14F-4D97-AF65-F5344CB8AC3E}">
        <p14:creationId xmlns:p14="http://schemas.microsoft.com/office/powerpoint/2010/main" val="3932127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3/25/23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3/25/23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3/25/23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62692C-9F3F-6047-A805-C164951700F5}" type="datetimeFigureOut">
              <a:rPr lang="en-US" smtClean="0"/>
              <a:t>3/25/23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62692C-9F3F-6047-A805-C164951700F5}" type="datetimeFigureOut">
              <a:rPr lang="en-US" smtClean="0"/>
              <a:t>3/25/23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62692C-9F3F-6047-A805-C164951700F5}" type="datetimeFigureOut">
              <a:rPr lang="en-US" smtClean="0"/>
              <a:t>3/25/23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62692C-9F3F-6047-A805-C164951700F5}" type="datetimeFigureOut">
              <a:rPr lang="en-US" smtClean="0"/>
              <a:t>3/25/23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062692C-9F3F-6047-A805-C164951700F5}" type="datetimeFigureOut">
              <a:rPr lang="en-US" smtClean="0"/>
              <a:t>3/25/23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062692C-9F3F-6047-A805-C164951700F5}" type="datetimeFigureOut">
              <a:rPr lang="en-US" smtClean="0"/>
              <a:t>3/25/23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69BE41D-52AC-C54C-8E3B-C7953162F28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62692C-9F3F-6047-A805-C164951700F5}" type="datetimeFigureOut">
              <a:rPr lang="en-US" smtClean="0"/>
              <a:t>3/25/23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062692C-9F3F-6047-A805-C164951700F5}" type="datetimeFigureOut">
              <a:rPr lang="en-US" smtClean="0"/>
              <a:t>3/25/23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69BE41D-52AC-C54C-8E3B-C7953162F28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1367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C91A4-B280-BACD-3CB8-10ECFE24CE3D}"/>
              </a:ext>
            </a:extLst>
          </p:cNvPr>
          <p:cNvSpPr>
            <a:spLocks noGrp="1"/>
          </p:cNvSpPr>
          <p:nvPr>
            <p:ph type="ctrTitle"/>
          </p:nvPr>
        </p:nvSpPr>
        <p:spPr>
          <a:xfrm>
            <a:off x="1097280" y="758952"/>
            <a:ext cx="5998979" cy="3504297"/>
          </a:xfrm>
        </p:spPr>
        <p:txBody>
          <a:bodyPr>
            <a:normAutofit/>
          </a:bodyPr>
          <a:lstStyle/>
          <a:p>
            <a:pPr algn="ctr"/>
            <a:r>
              <a:rPr lang="en-US" sz="5400" dirty="0">
                <a:solidFill>
                  <a:schemeClr val="tx1"/>
                </a:solidFill>
              </a:rPr>
              <a:t>Investigating Ancient </a:t>
            </a:r>
            <a:r>
              <a:rPr lang="en-US" sz="5400" dirty="0" err="1">
                <a:solidFill>
                  <a:schemeClr val="tx1"/>
                </a:solidFill>
              </a:rPr>
              <a:t>Civilisations</a:t>
            </a:r>
            <a:endParaRPr lang="en-US" sz="5400" dirty="0">
              <a:solidFill>
                <a:schemeClr val="tx1"/>
              </a:solidFill>
            </a:endParaRPr>
          </a:p>
        </p:txBody>
      </p:sp>
      <p:sp>
        <p:nvSpPr>
          <p:cNvPr id="3" name="Subtitle 2">
            <a:extLst>
              <a:ext uri="{FF2B5EF4-FFF2-40B4-BE49-F238E27FC236}">
                <a16:creationId xmlns:a16="http://schemas.microsoft.com/office/drawing/2014/main" id="{4DAB8C59-D441-C9CB-FDC4-52B6130F59E1}"/>
              </a:ext>
            </a:extLst>
          </p:cNvPr>
          <p:cNvSpPr>
            <a:spLocks noGrp="1"/>
          </p:cNvSpPr>
          <p:nvPr>
            <p:ph type="subTitle" idx="1"/>
          </p:nvPr>
        </p:nvSpPr>
        <p:spPr>
          <a:xfrm>
            <a:off x="925880" y="4457093"/>
            <a:ext cx="5865580" cy="1558169"/>
          </a:xfrm>
        </p:spPr>
        <p:txBody>
          <a:bodyPr>
            <a:normAutofit fontScale="92500" lnSpcReduction="10000"/>
          </a:bodyPr>
          <a:lstStyle/>
          <a:p>
            <a:pPr algn="ctr"/>
            <a:r>
              <a:rPr lang="en-US" u="sng" dirty="0">
                <a:solidFill>
                  <a:schemeClr val="tx1"/>
                </a:solidFill>
              </a:rPr>
              <a:t>Goal/s: </a:t>
            </a:r>
          </a:p>
          <a:p>
            <a:pPr algn="ctr"/>
            <a:r>
              <a:rPr lang="en-US" dirty="0">
                <a:solidFill>
                  <a:schemeClr val="tx1"/>
                </a:solidFill>
              </a:rPr>
              <a:t>Describe the ‘out of Africa’ theory</a:t>
            </a:r>
          </a:p>
          <a:p>
            <a:pPr algn="ctr"/>
            <a:r>
              <a:rPr lang="en-US" dirty="0" err="1">
                <a:solidFill>
                  <a:schemeClr val="tx1"/>
                </a:solidFill>
              </a:rPr>
              <a:t>Analyse</a:t>
            </a:r>
            <a:r>
              <a:rPr lang="en-US" dirty="0">
                <a:solidFill>
                  <a:schemeClr val="tx1"/>
                </a:solidFill>
              </a:rPr>
              <a:t> sources from ancient </a:t>
            </a:r>
            <a:r>
              <a:rPr lang="en-US" dirty="0" err="1">
                <a:solidFill>
                  <a:schemeClr val="tx1"/>
                </a:solidFill>
              </a:rPr>
              <a:t>civilisations</a:t>
            </a:r>
            <a:endParaRPr lang="en-US" b="1" dirty="0">
              <a:solidFill>
                <a:schemeClr val="tx1"/>
              </a:solidFill>
            </a:endParaRPr>
          </a:p>
        </p:txBody>
      </p:sp>
      <p:cxnSp>
        <p:nvCxnSpPr>
          <p:cNvPr id="2055" name="Straight Connector 2054">
            <a:extLst>
              <a:ext uri="{FF2B5EF4-FFF2-40B4-BE49-F238E27FC236}">
                <a16:creationId xmlns:a16="http://schemas.microsoft.com/office/drawing/2014/main" id="{F3CC58E3-BDF9-495D-9327-85F68058BE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057" name="Rectangle 2056">
            <a:extLst>
              <a:ext uri="{FF2B5EF4-FFF2-40B4-BE49-F238E27FC236}">
                <a16:creationId xmlns:a16="http://schemas.microsoft.com/office/drawing/2014/main" id="{DA0CA737-33FC-47E3-965A-D1C2CAA62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E3AC5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59" name="Rectangle 2058">
            <a:extLst>
              <a:ext uri="{FF2B5EF4-FFF2-40B4-BE49-F238E27FC236}">
                <a16:creationId xmlns:a16="http://schemas.microsoft.com/office/drawing/2014/main" id="{22189942-24EB-488E-8B69-EB80F7E53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7A443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ubtitle 2">
            <a:extLst>
              <a:ext uri="{FF2B5EF4-FFF2-40B4-BE49-F238E27FC236}">
                <a16:creationId xmlns:a16="http://schemas.microsoft.com/office/drawing/2014/main" id="{F61A8AB3-9E63-D616-FB92-EAC843A64C98}"/>
              </a:ext>
            </a:extLst>
          </p:cNvPr>
          <p:cNvSpPr txBox="1">
            <a:spLocks/>
          </p:cNvSpPr>
          <p:nvPr/>
        </p:nvSpPr>
        <p:spPr>
          <a:xfrm>
            <a:off x="8262851" y="6447707"/>
            <a:ext cx="3929149" cy="31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r"/>
            <a:r>
              <a:rPr lang="en-US" sz="1500" dirty="0" err="1">
                <a:solidFill>
                  <a:schemeClr val="tx1"/>
                </a:solidFill>
              </a:rPr>
              <a:t>Ms</a:t>
            </a:r>
            <a:r>
              <a:rPr lang="en-US" sz="1500" dirty="0">
                <a:solidFill>
                  <a:schemeClr val="tx1"/>
                </a:solidFill>
              </a:rPr>
              <a:t> Barrie</a:t>
            </a:r>
          </a:p>
        </p:txBody>
      </p:sp>
      <p:sp>
        <p:nvSpPr>
          <p:cNvPr id="5" name="Subtitle 2">
            <a:extLst>
              <a:ext uri="{FF2B5EF4-FFF2-40B4-BE49-F238E27FC236}">
                <a16:creationId xmlns:a16="http://schemas.microsoft.com/office/drawing/2014/main" id="{5F372439-CBEF-34EE-8047-9719C19FB7D1}"/>
              </a:ext>
            </a:extLst>
          </p:cNvPr>
          <p:cNvSpPr txBox="1">
            <a:spLocks/>
          </p:cNvSpPr>
          <p:nvPr/>
        </p:nvSpPr>
        <p:spPr>
          <a:xfrm>
            <a:off x="202277" y="6514493"/>
            <a:ext cx="3929149" cy="31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1500" dirty="0">
                <a:solidFill>
                  <a:schemeClr val="tx1"/>
                </a:solidFill>
              </a:rPr>
              <a:t>Week 10 Lesson 1</a:t>
            </a:r>
          </a:p>
        </p:txBody>
      </p:sp>
      <p:pic>
        <p:nvPicPr>
          <p:cNvPr id="6" name="Picture 2" descr="Ancient Civilisations | Cornerstones Education">
            <a:extLst>
              <a:ext uri="{FF2B5EF4-FFF2-40B4-BE49-F238E27FC236}">
                <a16:creationId xmlns:a16="http://schemas.microsoft.com/office/drawing/2014/main" id="{9A82550C-6B8C-5E21-D2B2-A71DAD64B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1460" y="2671501"/>
            <a:ext cx="5662045" cy="3696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210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53" name="Rectangle 6152">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155" name="Straight Connector 615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157" name="Rectangle 6156">
            <a:extLst>
              <a:ext uri="{FF2B5EF4-FFF2-40B4-BE49-F238E27FC236}">
                <a16:creationId xmlns:a16="http://schemas.microsoft.com/office/drawing/2014/main" id="{E75F8FC7-2268-462F-AFF6-A4A975C34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9ED868-DD3A-426F-E378-AEA4F1DA4081}"/>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5000">
                <a:solidFill>
                  <a:schemeClr val="tx1">
                    <a:lumMod val="85000"/>
                    <a:lumOff val="15000"/>
                  </a:schemeClr>
                </a:solidFill>
              </a:rPr>
              <a:t>The Colosseum, a vast public stadium, opened in Rome in 80CE</a:t>
            </a:r>
          </a:p>
        </p:txBody>
      </p:sp>
      <p:pic>
        <p:nvPicPr>
          <p:cNvPr id="6146" name="Picture 2" descr="The Colosseum">
            <a:extLst>
              <a:ext uri="{FF2B5EF4-FFF2-40B4-BE49-F238E27FC236}">
                <a16:creationId xmlns:a16="http://schemas.microsoft.com/office/drawing/2014/main" id="{DB8A127B-29DA-4F40-EBF8-448A1C53D9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14" r="16339" b="-1"/>
          <a:stretch/>
        </p:blipFill>
        <p:spPr bwMode="auto">
          <a:xfrm>
            <a:off x="633999" y="640081"/>
            <a:ext cx="5462001" cy="5054156"/>
          </a:xfrm>
          <a:prstGeom prst="rect">
            <a:avLst/>
          </a:prstGeom>
          <a:noFill/>
          <a:extLst>
            <a:ext uri="{909E8E84-426E-40DD-AFC4-6F175D3DCCD1}">
              <a14:hiddenFill xmlns:a14="http://schemas.microsoft.com/office/drawing/2010/main">
                <a:solidFill>
                  <a:srgbClr val="FFFFFF"/>
                </a:solidFill>
              </a14:hiddenFill>
            </a:ext>
          </a:extLst>
        </p:spPr>
      </p:pic>
      <p:cxnSp>
        <p:nvCxnSpPr>
          <p:cNvPr id="6159" name="Straight Connector 6158">
            <a:extLst>
              <a:ext uri="{FF2B5EF4-FFF2-40B4-BE49-F238E27FC236}">
                <a16:creationId xmlns:a16="http://schemas.microsoft.com/office/drawing/2014/main" id="{BEF45B32-FB97-49CC-B778-CA7CF87BEF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61" name="Rectangle 6160">
            <a:extLst>
              <a:ext uri="{FF2B5EF4-FFF2-40B4-BE49-F238E27FC236}">
                <a16:creationId xmlns:a16="http://schemas.microsoft.com/office/drawing/2014/main" id="{9D1C364C-8702-4ED9-9D23-41CDB298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63" name="Rectangle 6162">
            <a:extLst>
              <a:ext uri="{FF2B5EF4-FFF2-40B4-BE49-F238E27FC236}">
                <a16:creationId xmlns:a16="http://schemas.microsoft.com/office/drawing/2014/main" id="{7EE051E9-6C07-4FBB-B4F7-EDF8DDEAA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41838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B0D364-3EF4-6C5F-870D-04106948994F}"/>
              </a:ext>
            </a:extLst>
          </p:cNvPr>
          <p:cNvSpPr>
            <a:spLocks noGrp="1"/>
          </p:cNvSpPr>
          <p:nvPr>
            <p:ph type="title"/>
          </p:nvPr>
        </p:nvSpPr>
        <p:spPr>
          <a:xfrm>
            <a:off x="7859485" y="634946"/>
            <a:ext cx="3690257" cy="1450757"/>
          </a:xfrm>
        </p:spPr>
        <p:txBody>
          <a:bodyPr>
            <a:normAutofit/>
          </a:bodyPr>
          <a:lstStyle/>
          <a:p>
            <a:pPr algn="ctr"/>
            <a:r>
              <a:rPr lang="en-US" dirty="0">
                <a:solidFill>
                  <a:srgbClr val="039586"/>
                </a:solidFill>
              </a:rPr>
              <a:t>Ancient Egypt</a:t>
            </a:r>
          </a:p>
        </p:txBody>
      </p:sp>
      <p:pic>
        <p:nvPicPr>
          <p:cNvPr id="5" name="Picture 4" descr="Map&#10;&#10;Description automatically generated">
            <a:extLst>
              <a:ext uri="{FF2B5EF4-FFF2-40B4-BE49-F238E27FC236}">
                <a16:creationId xmlns:a16="http://schemas.microsoft.com/office/drawing/2014/main" id="{6A2B6752-276F-E364-CCDC-D7B6DDDFB4FE}"/>
              </a:ext>
            </a:extLst>
          </p:cNvPr>
          <p:cNvPicPr>
            <a:picLocks noChangeAspect="1"/>
          </p:cNvPicPr>
          <p:nvPr/>
        </p:nvPicPr>
        <p:blipFill rotWithShape="1">
          <a:blip r:embed="rId2"/>
          <a:srcRect r="11263" b="2"/>
          <a:stretch/>
        </p:blipFill>
        <p:spPr>
          <a:xfrm>
            <a:off x="633999" y="640081"/>
            <a:ext cx="6909801" cy="5314406"/>
          </a:xfrm>
          <a:prstGeom prst="rect">
            <a:avLst/>
          </a:prstGeom>
        </p:spPr>
      </p:pic>
      <p:cxnSp>
        <p:nvCxnSpPr>
          <p:cNvPr id="12" name="Straight Connector 11">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8B031A-1F19-4B3F-3678-562BC711B2B0}"/>
              </a:ext>
            </a:extLst>
          </p:cNvPr>
          <p:cNvSpPr>
            <a:spLocks noGrp="1"/>
          </p:cNvSpPr>
          <p:nvPr>
            <p:ph idx="1"/>
          </p:nvPr>
        </p:nvSpPr>
        <p:spPr>
          <a:xfrm>
            <a:off x="7859485" y="2198914"/>
            <a:ext cx="3690257" cy="3670180"/>
          </a:xfrm>
        </p:spPr>
        <p:txBody>
          <a:bodyPr>
            <a:normAutofit lnSpcReduction="10000"/>
          </a:bodyPr>
          <a:lstStyle/>
          <a:p>
            <a:pPr algn="ctr"/>
            <a:r>
              <a:rPr lang="en-US" dirty="0">
                <a:solidFill>
                  <a:srgbClr val="039586"/>
                </a:solidFill>
              </a:rPr>
              <a:t>C. 3100 – 30 BCE</a:t>
            </a:r>
          </a:p>
          <a:p>
            <a:pPr algn="ctr"/>
            <a:endParaRPr lang="en-US" dirty="0">
              <a:solidFill>
                <a:srgbClr val="039586"/>
              </a:solidFill>
            </a:endParaRPr>
          </a:p>
          <a:p>
            <a:pPr algn="ctr"/>
            <a:r>
              <a:rPr lang="en-US" dirty="0">
                <a:solidFill>
                  <a:srgbClr val="039586"/>
                </a:solidFill>
              </a:rPr>
              <a:t>Nile River, North Africa</a:t>
            </a:r>
          </a:p>
          <a:p>
            <a:pPr algn="ctr"/>
            <a:r>
              <a:rPr lang="en-US" dirty="0">
                <a:solidFill>
                  <a:srgbClr val="039586"/>
                </a:solidFill>
              </a:rPr>
              <a:t>One of the world’s first </a:t>
            </a:r>
            <a:r>
              <a:rPr lang="en-US" dirty="0" err="1">
                <a:solidFill>
                  <a:srgbClr val="039586"/>
                </a:solidFill>
              </a:rPr>
              <a:t>civilisations</a:t>
            </a:r>
            <a:endParaRPr lang="en-US" dirty="0">
              <a:solidFill>
                <a:srgbClr val="039586"/>
              </a:solidFill>
            </a:endParaRPr>
          </a:p>
          <a:p>
            <a:pPr algn="ctr"/>
            <a:r>
              <a:rPr lang="en-US" dirty="0">
                <a:solidFill>
                  <a:srgbClr val="039586"/>
                </a:solidFill>
              </a:rPr>
              <a:t>Ruled under one govt from about 3100 BCE</a:t>
            </a:r>
          </a:p>
          <a:p>
            <a:pPr algn="ctr"/>
            <a:r>
              <a:rPr lang="en-US" dirty="0">
                <a:solidFill>
                  <a:srgbClr val="039586"/>
                </a:solidFill>
              </a:rPr>
              <a:t>3100-30BCE (when last pharaoh died), there were 31 dynasties and 70 pharaohs</a:t>
            </a:r>
          </a:p>
        </p:txBody>
      </p:sp>
      <p:sp>
        <p:nvSpPr>
          <p:cNvPr id="14" name="Rectangle 13">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89345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57" name="Rectangle 2056">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59" name="Straight Connector 205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61" name="Rectangle 2060">
            <a:extLst>
              <a:ext uri="{FF2B5EF4-FFF2-40B4-BE49-F238E27FC236}">
                <a16:creationId xmlns:a16="http://schemas.microsoft.com/office/drawing/2014/main" id="{E75F8FC7-2268-462F-AFF6-A4A975C34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9ED868-DD3A-426F-E378-AEA4F1DA4081}"/>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6200" dirty="0">
                <a:solidFill>
                  <a:schemeClr val="tx1">
                    <a:lumMod val="85000"/>
                    <a:lumOff val="15000"/>
                  </a:schemeClr>
                </a:solidFill>
              </a:rPr>
              <a:t>The Great Pyramid and Sphinx at Giza, Near Cairo</a:t>
            </a:r>
          </a:p>
        </p:txBody>
      </p:sp>
      <p:pic>
        <p:nvPicPr>
          <p:cNvPr id="2050" name="Picture 2" descr="Mysteries Of Egypt: Who Built The Great Sphinx Of Giza? - WorldAtlas">
            <a:extLst>
              <a:ext uri="{FF2B5EF4-FFF2-40B4-BE49-F238E27FC236}">
                <a16:creationId xmlns:a16="http://schemas.microsoft.com/office/drawing/2014/main" id="{B178251E-D472-2AFC-298E-E481AC954B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862" b="-2"/>
          <a:stretch/>
        </p:blipFill>
        <p:spPr bwMode="auto">
          <a:xfrm>
            <a:off x="633999" y="640081"/>
            <a:ext cx="5462001" cy="5054156"/>
          </a:xfrm>
          <a:prstGeom prst="rect">
            <a:avLst/>
          </a:prstGeom>
          <a:noFill/>
          <a:extLst>
            <a:ext uri="{909E8E84-426E-40DD-AFC4-6F175D3DCCD1}">
              <a14:hiddenFill xmlns:a14="http://schemas.microsoft.com/office/drawing/2010/main">
                <a:solidFill>
                  <a:srgbClr val="FFFFFF"/>
                </a:solidFill>
              </a14:hiddenFill>
            </a:ext>
          </a:extLst>
        </p:spPr>
      </p:pic>
      <p:cxnSp>
        <p:nvCxnSpPr>
          <p:cNvPr id="2063" name="Straight Connector 2062">
            <a:extLst>
              <a:ext uri="{FF2B5EF4-FFF2-40B4-BE49-F238E27FC236}">
                <a16:creationId xmlns:a16="http://schemas.microsoft.com/office/drawing/2014/main" id="{BEF45B32-FB97-49CC-B778-CA7CF87BEF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65" name="Rectangle 2064">
            <a:extLst>
              <a:ext uri="{FF2B5EF4-FFF2-40B4-BE49-F238E27FC236}">
                <a16:creationId xmlns:a16="http://schemas.microsoft.com/office/drawing/2014/main" id="{9D1C364C-8702-4ED9-9D23-41CDB298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67" name="Rectangle 2066">
            <a:extLst>
              <a:ext uri="{FF2B5EF4-FFF2-40B4-BE49-F238E27FC236}">
                <a16:creationId xmlns:a16="http://schemas.microsoft.com/office/drawing/2014/main" id="{7EE051E9-6C07-4FBB-B4F7-EDF8DDEAA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2009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B0D364-3EF4-6C5F-870D-04106948994F}"/>
              </a:ext>
            </a:extLst>
          </p:cNvPr>
          <p:cNvSpPr>
            <a:spLocks noGrp="1"/>
          </p:cNvSpPr>
          <p:nvPr>
            <p:ph type="title"/>
          </p:nvPr>
        </p:nvSpPr>
        <p:spPr>
          <a:xfrm>
            <a:off x="7859485" y="634946"/>
            <a:ext cx="3690257" cy="1450757"/>
          </a:xfrm>
        </p:spPr>
        <p:txBody>
          <a:bodyPr>
            <a:normAutofit/>
          </a:bodyPr>
          <a:lstStyle/>
          <a:p>
            <a:pPr algn="ctr"/>
            <a:r>
              <a:rPr lang="en-US" dirty="0">
                <a:solidFill>
                  <a:srgbClr val="4A8CC2"/>
                </a:solidFill>
              </a:rPr>
              <a:t>Ancient India</a:t>
            </a:r>
          </a:p>
        </p:txBody>
      </p:sp>
      <p:pic>
        <p:nvPicPr>
          <p:cNvPr id="5" name="Picture 4" descr="Map&#10;&#10;Description automatically generated">
            <a:extLst>
              <a:ext uri="{FF2B5EF4-FFF2-40B4-BE49-F238E27FC236}">
                <a16:creationId xmlns:a16="http://schemas.microsoft.com/office/drawing/2014/main" id="{6A2B6752-276F-E364-CCDC-D7B6DDDFB4FE}"/>
              </a:ext>
            </a:extLst>
          </p:cNvPr>
          <p:cNvPicPr>
            <a:picLocks noChangeAspect="1"/>
          </p:cNvPicPr>
          <p:nvPr/>
        </p:nvPicPr>
        <p:blipFill rotWithShape="1">
          <a:blip r:embed="rId2"/>
          <a:srcRect r="11263" b="2"/>
          <a:stretch/>
        </p:blipFill>
        <p:spPr>
          <a:xfrm>
            <a:off x="633999" y="640081"/>
            <a:ext cx="6909801" cy="5314406"/>
          </a:xfrm>
          <a:prstGeom prst="rect">
            <a:avLst/>
          </a:prstGeom>
        </p:spPr>
      </p:pic>
      <p:cxnSp>
        <p:nvCxnSpPr>
          <p:cNvPr id="12" name="Straight Connector 11">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8B031A-1F19-4B3F-3678-562BC711B2B0}"/>
              </a:ext>
            </a:extLst>
          </p:cNvPr>
          <p:cNvSpPr>
            <a:spLocks noGrp="1"/>
          </p:cNvSpPr>
          <p:nvPr>
            <p:ph idx="1"/>
          </p:nvPr>
        </p:nvSpPr>
        <p:spPr>
          <a:xfrm>
            <a:off x="7859485" y="2198914"/>
            <a:ext cx="3690257" cy="3670180"/>
          </a:xfrm>
        </p:spPr>
        <p:txBody>
          <a:bodyPr>
            <a:normAutofit/>
          </a:bodyPr>
          <a:lstStyle/>
          <a:p>
            <a:pPr algn="ctr"/>
            <a:r>
              <a:rPr lang="en-US" dirty="0">
                <a:solidFill>
                  <a:srgbClr val="4A8CC2"/>
                </a:solidFill>
              </a:rPr>
              <a:t>C. 3500 BCE – 184 BCE</a:t>
            </a:r>
          </a:p>
          <a:p>
            <a:pPr algn="ctr"/>
            <a:endParaRPr lang="en-US" dirty="0">
              <a:solidFill>
                <a:srgbClr val="4A8CC2"/>
              </a:solidFill>
            </a:endParaRPr>
          </a:p>
          <a:p>
            <a:pPr algn="ctr"/>
            <a:r>
              <a:rPr lang="en-US" dirty="0">
                <a:solidFill>
                  <a:srgbClr val="4A8CC2"/>
                </a:solidFill>
              </a:rPr>
              <a:t>Indus Valley 3500 BCE</a:t>
            </a:r>
          </a:p>
          <a:p>
            <a:pPr algn="ctr"/>
            <a:r>
              <a:rPr lang="en-US" dirty="0">
                <a:solidFill>
                  <a:srgbClr val="4A8CC2"/>
                </a:solidFill>
              </a:rPr>
              <a:t>Collection of separate regions and kingdoms – some at war</a:t>
            </a:r>
          </a:p>
          <a:p>
            <a:pPr algn="ctr"/>
            <a:r>
              <a:rPr lang="en-US" dirty="0">
                <a:solidFill>
                  <a:srgbClr val="4A8CC2"/>
                </a:solidFill>
              </a:rPr>
              <a:t>Ruled by dynasties or empires</a:t>
            </a:r>
          </a:p>
          <a:p>
            <a:pPr algn="ctr"/>
            <a:endParaRPr lang="en-US" dirty="0">
              <a:solidFill>
                <a:srgbClr val="4A8CC2"/>
              </a:solidFill>
            </a:endParaRPr>
          </a:p>
          <a:p>
            <a:pPr marL="0" indent="0" algn="ctr">
              <a:buNone/>
            </a:pPr>
            <a:r>
              <a:rPr lang="en-US" b="1" i="1" dirty="0">
                <a:solidFill>
                  <a:srgbClr val="75C1C6"/>
                </a:solidFill>
              </a:rPr>
              <a:t>MAURYAN EMPIRE – rose and fell in 120 years</a:t>
            </a:r>
          </a:p>
        </p:txBody>
      </p:sp>
      <p:sp>
        <p:nvSpPr>
          <p:cNvPr id="14" name="Rectangle 13">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37175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25" name="Rectangle 9224">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227" name="Straight Connector 922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229" name="Rectangle 9228">
            <a:extLst>
              <a:ext uri="{FF2B5EF4-FFF2-40B4-BE49-F238E27FC236}">
                <a16:creationId xmlns:a16="http://schemas.microsoft.com/office/drawing/2014/main" id="{E75F8FC7-2268-462F-AFF6-A4A975C34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9ED868-DD3A-426F-E378-AEA4F1DA4081}"/>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5000">
                <a:solidFill>
                  <a:schemeClr val="tx1">
                    <a:lumMod val="85000"/>
                    <a:lumOff val="15000"/>
                  </a:schemeClr>
                </a:solidFill>
              </a:rPr>
              <a:t>A Buddhist Stupa built during the Mauryan Empire</a:t>
            </a:r>
          </a:p>
        </p:txBody>
      </p:sp>
      <p:pic>
        <p:nvPicPr>
          <p:cNvPr id="9218" name="Picture 2" descr="Great Stupa | History, Description, &amp; Facts | Britannica">
            <a:extLst>
              <a:ext uri="{FF2B5EF4-FFF2-40B4-BE49-F238E27FC236}">
                <a16:creationId xmlns:a16="http://schemas.microsoft.com/office/drawing/2014/main" id="{DFA57F8C-4DCA-1668-7D92-016F2A4869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56" r="17562"/>
          <a:stretch/>
        </p:blipFill>
        <p:spPr bwMode="auto">
          <a:xfrm>
            <a:off x="633999" y="640081"/>
            <a:ext cx="5462001" cy="5054156"/>
          </a:xfrm>
          <a:prstGeom prst="rect">
            <a:avLst/>
          </a:prstGeom>
          <a:noFill/>
          <a:extLst>
            <a:ext uri="{909E8E84-426E-40DD-AFC4-6F175D3DCCD1}">
              <a14:hiddenFill xmlns:a14="http://schemas.microsoft.com/office/drawing/2010/main">
                <a:solidFill>
                  <a:srgbClr val="FFFFFF"/>
                </a:solidFill>
              </a14:hiddenFill>
            </a:ext>
          </a:extLst>
        </p:spPr>
      </p:pic>
      <p:cxnSp>
        <p:nvCxnSpPr>
          <p:cNvPr id="9231" name="Straight Connector 9230">
            <a:extLst>
              <a:ext uri="{FF2B5EF4-FFF2-40B4-BE49-F238E27FC236}">
                <a16:creationId xmlns:a16="http://schemas.microsoft.com/office/drawing/2014/main" id="{BEF45B32-FB97-49CC-B778-CA7CF87BEF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9233" name="Rectangle 9232">
            <a:extLst>
              <a:ext uri="{FF2B5EF4-FFF2-40B4-BE49-F238E27FC236}">
                <a16:creationId xmlns:a16="http://schemas.microsoft.com/office/drawing/2014/main" id="{9D1C364C-8702-4ED9-9D23-41CDB298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35" name="Rectangle 9234">
            <a:extLst>
              <a:ext uri="{FF2B5EF4-FFF2-40B4-BE49-F238E27FC236}">
                <a16:creationId xmlns:a16="http://schemas.microsoft.com/office/drawing/2014/main" id="{7EE051E9-6C07-4FBB-B4F7-EDF8DDEAA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48284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B0D364-3EF4-6C5F-870D-04106948994F}"/>
              </a:ext>
            </a:extLst>
          </p:cNvPr>
          <p:cNvSpPr>
            <a:spLocks noGrp="1"/>
          </p:cNvSpPr>
          <p:nvPr>
            <p:ph type="title"/>
          </p:nvPr>
        </p:nvSpPr>
        <p:spPr>
          <a:xfrm>
            <a:off x="7859485" y="634946"/>
            <a:ext cx="3690257" cy="1450757"/>
          </a:xfrm>
        </p:spPr>
        <p:txBody>
          <a:bodyPr>
            <a:normAutofit/>
          </a:bodyPr>
          <a:lstStyle/>
          <a:p>
            <a:pPr algn="ctr"/>
            <a:r>
              <a:rPr lang="en-US" dirty="0">
                <a:solidFill>
                  <a:srgbClr val="E29616"/>
                </a:solidFill>
              </a:rPr>
              <a:t>Ancient China</a:t>
            </a:r>
          </a:p>
        </p:txBody>
      </p:sp>
      <p:pic>
        <p:nvPicPr>
          <p:cNvPr id="5" name="Picture 4" descr="Map&#10;&#10;Description automatically generated">
            <a:extLst>
              <a:ext uri="{FF2B5EF4-FFF2-40B4-BE49-F238E27FC236}">
                <a16:creationId xmlns:a16="http://schemas.microsoft.com/office/drawing/2014/main" id="{6A2B6752-276F-E364-CCDC-D7B6DDDFB4FE}"/>
              </a:ext>
            </a:extLst>
          </p:cNvPr>
          <p:cNvPicPr>
            <a:picLocks noChangeAspect="1"/>
          </p:cNvPicPr>
          <p:nvPr/>
        </p:nvPicPr>
        <p:blipFill rotWithShape="1">
          <a:blip r:embed="rId2"/>
          <a:srcRect r="11263" b="2"/>
          <a:stretch/>
        </p:blipFill>
        <p:spPr>
          <a:xfrm>
            <a:off x="633999" y="640081"/>
            <a:ext cx="6909801" cy="5314406"/>
          </a:xfrm>
          <a:prstGeom prst="rect">
            <a:avLst/>
          </a:prstGeom>
        </p:spPr>
      </p:pic>
      <p:cxnSp>
        <p:nvCxnSpPr>
          <p:cNvPr id="12" name="Straight Connector 11">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8B031A-1F19-4B3F-3678-562BC711B2B0}"/>
              </a:ext>
            </a:extLst>
          </p:cNvPr>
          <p:cNvSpPr>
            <a:spLocks noGrp="1"/>
          </p:cNvSpPr>
          <p:nvPr>
            <p:ph idx="1"/>
          </p:nvPr>
        </p:nvSpPr>
        <p:spPr>
          <a:xfrm>
            <a:off x="7859485" y="2198914"/>
            <a:ext cx="3690257" cy="3670180"/>
          </a:xfrm>
        </p:spPr>
        <p:txBody>
          <a:bodyPr>
            <a:normAutofit lnSpcReduction="10000"/>
          </a:bodyPr>
          <a:lstStyle/>
          <a:p>
            <a:pPr algn="ctr"/>
            <a:r>
              <a:rPr lang="en-US" dirty="0">
                <a:solidFill>
                  <a:srgbClr val="E29616"/>
                </a:solidFill>
              </a:rPr>
              <a:t>C. 1766 BCE – 220 CE</a:t>
            </a:r>
          </a:p>
          <a:p>
            <a:pPr algn="ctr"/>
            <a:endParaRPr lang="en-US" dirty="0">
              <a:solidFill>
                <a:srgbClr val="E29616"/>
              </a:solidFill>
            </a:endParaRPr>
          </a:p>
          <a:p>
            <a:pPr algn="ctr"/>
            <a:r>
              <a:rPr lang="en-US" dirty="0">
                <a:solidFill>
                  <a:srgbClr val="E29616"/>
                </a:solidFill>
              </a:rPr>
              <a:t>Ruled for 3600 years by dynasties (families)</a:t>
            </a:r>
          </a:p>
          <a:p>
            <a:pPr algn="ctr"/>
            <a:r>
              <a:rPr lang="en-US" dirty="0">
                <a:solidFill>
                  <a:srgbClr val="E29616"/>
                </a:solidFill>
              </a:rPr>
              <a:t>Last dynasty (Qing) ended in 1912</a:t>
            </a:r>
          </a:p>
          <a:p>
            <a:pPr algn="ctr"/>
            <a:r>
              <a:rPr lang="en-US" dirty="0">
                <a:solidFill>
                  <a:srgbClr val="E29616"/>
                </a:solidFill>
              </a:rPr>
              <a:t>One of earliest to establish towns and cities</a:t>
            </a:r>
          </a:p>
          <a:p>
            <a:pPr algn="ctr"/>
            <a:r>
              <a:rPr lang="en-US" dirty="0">
                <a:solidFill>
                  <a:srgbClr val="E29616"/>
                </a:solidFill>
              </a:rPr>
              <a:t>Contributed to important tech developments in the rest of the world (e.g. gunpowder and printing)</a:t>
            </a:r>
          </a:p>
        </p:txBody>
      </p:sp>
      <p:sp>
        <p:nvSpPr>
          <p:cNvPr id="14" name="Rectangle 13">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13793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01" name="Rectangle 8200">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203" name="Straight Connector 820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205" name="Rectangle 8204">
            <a:extLst>
              <a:ext uri="{FF2B5EF4-FFF2-40B4-BE49-F238E27FC236}">
                <a16:creationId xmlns:a16="http://schemas.microsoft.com/office/drawing/2014/main" id="{E75F8FC7-2268-462F-AFF6-A4A975C34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9ED868-DD3A-426F-E378-AEA4F1DA4081}"/>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8000">
                <a:solidFill>
                  <a:schemeClr val="tx1">
                    <a:lumMod val="85000"/>
                    <a:lumOff val="15000"/>
                  </a:schemeClr>
                </a:solidFill>
              </a:rPr>
              <a:t>The Great Wall of China</a:t>
            </a:r>
          </a:p>
        </p:txBody>
      </p:sp>
      <p:pic>
        <p:nvPicPr>
          <p:cNvPr id="8194" name="Picture 2" descr="Great Wall of China | Definition, History, Length, Map, Location, &amp; Facts |  Britannica">
            <a:extLst>
              <a:ext uri="{FF2B5EF4-FFF2-40B4-BE49-F238E27FC236}">
                <a16:creationId xmlns:a16="http://schemas.microsoft.com/office/drawing/2014/main" id="{165A33A0-786A-4B90-7992-8A65A52272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235" r="1162" b="2"/>
          <a:stretch/>
        </p:blipFill>
        <p:spPr bwMode="auto">
          <a:xfrm>
            <a:off x="523005" y="640080"/>
            <a:ext cx="6096000" cy="5054156"/>
          </a:xfrm>
          <a:prstGeom prst="rect">
            <a:avLst/>
          </a:prstGeom>
          <a:noFill/>
          <a:extLst>
            <a:ext uri="{909E8E84-426E-40DD-AFC4-6F175D3DCCD1}">
              <a14:hiddenFill xmlns:a14="http://schemas.microsoft.com/office/drawing/2010/main">
                <a:solidFill>
                  <a:srgbClr val="FFFFFF"/>
                </a:solidFill>
              </a14:hiddenFill>
            </a:ext>
          </a:extLst>
        </p:spPr>
      </p:pic>
      <p:cxnSp>
        <p:nvCxnSpPr>
          <p:cNvPr id="8207" name="Straight Connector 8206">
            <a:extLst>
              <a:ext uri="{FF2B5EF4-FFF2-40B4-BE49-F238E27FC236}">
                <a16:creationId xmlns:a16="http://schemas.microsoft.com/office/drawing/2014/main" id="{BEF45B32-FB97-49CC-B778-CA7CF87BEF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209" name="Rectangle 8208">
            <a:extLst>
              <a:ext uri="{FF2B5EF4-FFF2-40B4-BE49-F238E27FC236}">
                <a16:creationId xmlns:a16="http://schemas.microsoft.com/office/drawing/2014/main" id="{9D1C364C-8702-4ED9-9D23-41CDB298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11" name="Rectangle 8210">
            <a:extLst>
              <a:ext uri="{FF2B5EF4-FFF2-40B4-BE49-F238E27FC236}">
                <a16:creationId xmlns:a16="http://schemas.microsoft.com/office/drawing/2014/main" id="{7EE051E9-6C07-4FBB-B4F7-EDF8DDEAA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22658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83EF28-C315-E74D-0131-94B9BBCBC7B8}"/>
              </a:ext>
            </a:extLst>
          </p:cNvPr>
          <p:cNvPicPr>
            <a:picLocks noChangeAspect="1"/>
          </p:cNvPicPr>
          <p:nvPr/>
        </p:nvPicPr>
        <p:blipFill rotWithShape="1">
          <a:blip r:embed="rId2"/>
          <a:srcRect b="2109"/>
          <a:stretch/>
        </p:blipFill>
        <p:spPr>
          <a:xfrm>
            <a:off x="1371600" y="82550"/>
            <a:ext cx="9448800" cy="6551714"/>
          </a:xfrm>
          <a:prstGeom prst="rect">
            <a:avLst/>
          </a:prstGeom>
        </p:spPr>
      </p:pic>
    </p:spTree>
    <p:extLst>
      <p:ext uri="{BB962C8B-B14F-4D97-AF65-F5344CB8AC3E}">
        <p14:creationId xmlns:p14="http://schemas.microsoft.com/office/powerpoint/2010/main" val="3807557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EDB18-F7C7-C619-0C05-C4F9D3BA0ACA}"/>
              </a:ext>
            </a:extLst>
          </p:cNvPr>
          <p:cNvSpPr>
            <a:spLocks noGrp="1"/>
          </p:cNvSpPr>
          <p:nvPr>
            <p:ph type="ctrTitle"/>
          </p:nvPr>
        </p:nvSpPr>
        <p:spPr/>
        <p:txBody>
          <a:bodyPr/>
          <a:lstStyle/>
          <a:p>
            <a:r>
              <a:rPr lang="en-US" dirty="0"/>
              <a:t>These are not the only ancient </a:t>
            </a:r>
            <a:r>
              <a:rPr lang="en-US" dirty="0" err="1"/>
              <a:t>civilisations</a:t>
            </a:r>
            <a:r>
              <a:rPr lang="en-US" dirty="0"/>
              <a:t>!</a:t>
            </a:r>
          </a:p>
        </p:txBody>
      </p:sp>
      <p:sp>
        <p:nvSpPr>
          <p:cNvPr id="3" name="Subtitle 2">
            <a:extLst>
              <a:ext uri="{FF2B5EF4-FFF2-40B4-BE49-F238E27FC236}">
                <a16:creationId xmlns:a16="http://schemas.microsoft.com/office/drawing/2014/main" id="{70138B6B-6105-64B9-CAE2-6128EE540605}"/>
              </a:ext>
            </a:extLst>
          </p:cNvPr>
          <p:cNvSpPr>
            <a:spLocks noGrp="1"/>
          </p:cNvSpPr>
          <p:nvPr>
            <p:ph type="subTitle" idx="1"/>
          </p:nvPr>
        </p:nvSpPr>
        <p:spPr/>
        <p:txBody>
          <a:bodyPr/>
          <a:lstStyle/>
          <a:p>
            <a:r>
              <a:rPr lang="en-US" dirty="0"/>
              <a:t>Note:</a:t>
            </a:r>
          </a:p>
        </p:txBody>
      </p:sp>
    </p:spTree>
    <p:extLst>
      <p:ext uri="{BB962C8B-B14F-4D97-AF65-F5344CB8AC3E}">
        <p14:creationId xmlns:p14="http://schemas.microsoft.com/office/powerpoint/2010/main" val="1145874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D91EE4-1FF3-ED9C-4268-55A2F70EA935}"/>
              </a:ext>
            </a:extLst>
          </p:cNvPr>
          <p:cNvSpPr>
            <a:spLocks noGrp="1"/>
          </p:cNvSpPr>
          <p:nvPr>
            <p:ph type="ctrTitle"/>
          </p:nvPr>
        </p:nvSpPr>
        <p:spPr>
          <a:xfrm>
            <a:off x="5289754" y="639097"/>
            <a:ext cx="6253317" cy="3686015"/>
          </a:xfrm>
        </p:spPr>
        <p:txBody>
          <a:bodyPr>
            <a:normAutofit/>
          </a:bodyPr>
          <a:lstStyle/>
          <a:p>
            <a:r>
              <a:rPr lang="en-US">
                <a:solidFill>
                  <a:srgbClr val="D8901D"/>
                </a:solidFill>
              </a:rPr>
              <a:t>Discussion Question</a:t>
            </a:r>
          </a:p>
        </p:txBody>
      </p:sp>
      <p:sp>
        <p:nvSpPr>
          <p:cNvPr id="3" name="Subtitle 2">
            <a:extLst>
              <a:ext uri="{FF2B5EF4-FFF2-40B4-BE49-F238E27FC236}">
                <a16:creationId xmlns:a16="http://schemas.microsoft.com/office/drawing/2014/main" id="{FCBCC89B-3A72-8637-900D-BC7957D66628}"/>
              </a:ext>
            </a:extLst>
          </p:cNvPr>
          <p:cNvSpPr>
            <a:spLocks noGrp="1"/>
          </p:cNvSpPr>
          <p:nvPr>
            <p:ph type="subTitle" idx="1"/>
          </p:nvPr>
        </p:nvSpPr>
        <p:spPr>
          <a:xfrm>
            <a:off x="5289753" y="4455621"/>
            <a:ext cx="6269347" cy="1238616"/>
          </a:xfrm>
        </p:spPr>
        <p:txBody>
          <a:bodyPr>
            <a:normAutofit/>
          </a:bodyPr>
          <a:lstStyle/>
          <a:p>
            <a:r>
              <a:rPr lang="en-US">
                <a:solidFill>
                  <a:schemeClr val="tx1">
                    <a:lumMod val="85000"/>
                    <a:lumOff val="15000"/>
                  </a:schemeClr>
                </a:solidFill>
              </a:rPr>
              <a:t>How do historians investigate the past?</a:t>
            </a:r>
          </a:p>
        </p:txBody>
      </p:sp>
      <p:pic>
        <p:nvPicPr>
          <p:cNvPr id="5" name="Picture 4" descr="Wood human figure">
            <a:extLst>
              <a:ext uri="{FF2B5EF4-FFF2-40B4-BE49-F238E27FC236}">
                <a16:creationId xmlns:a16="http://schemas.microsoft.com/office/drawing/2014/main" id="{88579DD1-E258-B90C-04AF-CB57B5F27B7C}"/>
              </a:ext>
            </a:extLst>
          </p:cNvPr>
          <p:cNvPicPr>
            <a:picLocks noChangeAspect="1"/>
          </p:cNvPicPr>
          <p:nvPr/>
        </p:nvPicPr>
        <p:blipFill rotWithShape="1">
          <a:blip r:embed="rId2"/>
          <a:srcRect l="2155" r="52728" b="-1"/>
          <a:stretch/>
        </p:blipFill>
        <p:spPr>
          <a:xfrm>
            <a:off x="-1" y="10"/>
            <a:ext cx="4635315" cy="6857989"/>
          </a:xfrm>
          <a:prstGeom prst="rect">
            <a:avLst/>
          </a:prstGeom>
        </p:spPr>
      </p:pic>
      <p:cxnSp>
        <p:nvCxnSpPr>
          <p:cNvPr id="11" name="Straight Connector 1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884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1213-1ED3-DC67-03E9-FEED7C635C38}"/>
              </a:ext>
            </a:extLst>
          </p:cNvPr>
          <p:cNvSpPr>
            <a:spLocks noGrp="1"/>
          </p:cNvSpPr>
          <p:nvPr>
            <p:ph type="ctrTitle"/>
          </p:nvPr>
        </p:nvSpPr>
        <p:spPr/>
        <p:txBody>
          <a:bodyPr/>
          <a:lstStyle/>
          <a:p>
            <a:r>
              <a:rPr lang="en-US" dirty="0"/>
              <a:t>Class Discussion</a:t>
            </a:r>
          </a:p>
        </p:txBody>
      </p:sp>
      <p:sp>
        <p:nvSpPr>
          <p:cNvPr id="3" name="Subtitle 2">
            <a:extLst>
              <a:ext uri="{FF2B5EF4-FFF2-40B4-BE49-F238E27FC236}">
                <a16:creationId xmlns:a16="http://schemas.microsoft.com/office/drawing/2014/main" id="{F9E4BF6D-4FF7-96F1-A0F2-9924DE988EF3}"/>
              </a:ext>
            </a:extLst>
          </p:cNvPr>
          <p:cNvSpPr>
            <a:spLocks noGrp="1"/>
          </p:cNvSpPr>
          <p:nvPr>
            <p:ph type="subTitle" idx="1"/>
          </p:nvPr>
        </p:nvSpPr>
        <p:spPr/>
        <p:txBody>
          <a:bodyPr/>
          <a:lstStyle/>
          <a:p>
            <a:r>
              <a:rPr lang="en-US" dirty="0">
                <a:solidFill>
                  <a:schemeClr val="accent6">
                    <a:lumMod val="75000"/>
                  </a:schemeClr>
                </a:solidFill>
              </a:rPr>
              <a:t>What </a:t>
            </a:r>
            <a:r>
              <a:rPr lang="en-US" b="1" i="1" dirty="0">
                <a:solidFill>
                  <a:schemeClr val="accent6">
                    <a:lumMod val="75000"/>
                  </a:schemeClr>
                </a:solidFill>
              </a:rPr>
              <a:t>ancient </a:t>
            </a:r>
            <a:r>
              <a:rPr lang="en-US" b="1" i="1" dirty="0" err="1">
                <a:solidFill>
                  <a:schemeClr val="accent6">
                    <a:lumMod val="75000"/>
                  </a:schemeClr>
                </a:solidFill>
              </a:rPr>
              <a:t>civilisations</a:t>
            </a:r>
            <a:r>
              <a:rPr lang="en-US" b="1" i="1" dirty="0">
                <a:solidFill>
                  <a:schemeClr val="accent6">
                    <a:lumMod val="75000"/>
                  </a:schemeClr>
                </a:solidFill>
              </a:rPr>
              <a:t> </a:t>
            </a:r>
            <a:r>
              <a:rPr lang="en-US" dirty="0">
                <a:solidFill>
                  <a:schemeClr val="accent6">
                    <a:lumMod val="75000"/>
                  </a:schemeClr>
                </a:solidFill>
              </a:rPr>
              <a:t>do you know about?</a:t>
            </a:r>
          </a:p>
          <a:p>
            <a:r>
              <a:rPr lang="en-US" dirty="0">
                <a:solidFill>
                  <a:schemeClr val="accent6">
                    <a:lumMod val="75000"/>
                  </a:schemeClr>
                </a:solidFill>
              </a:rPr>
              <a:t>What do you know about them?</a:t>
            </a:r>
          </a:p>
        </p:txBody>
      </p:sp>
    </p:spTree>
    <p:extLst>
      <p:ext uri="{BB962C8B-B14F-4D97-AF65-F5344CB8AC3E}">
        <p14:creationId xmlns:p14="http://schemas.microsoft.com/office/powerpoint/2010/main" val="337718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6011726-FD6B-6493-E297-2517BB9E954C}"/>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rPr>
              <a:t>Investigating the past</a:t>
            </a:r>
          </a:p>
        </p:txBody>
      </p:sp>
      <p:sp>
        <p:nvSpPr>
          <p:cNvPr id="13" name="Rectangle 12">
            <a:extLst>
              <a:ext uri="{FF2B5EF4-FFF2-40B4-BE49-F238E27FC236}">
                <a16:creationId xmlns:a16="http://schemas.microsoft.com/office/drawing/2014/main" id="{6669F804-A677-4B75-95F4-A5E4426FB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E3E6D1F9-E252-C51A-7269-AD19F7D420B5}"/>
              </a:ext>
            </a:extLst>
          </p:cNvPr>
          <p:cNvGraphicFramePr>
            <a:graphicFrameLocks noGrp="1"/>
          </p:cNvGraphicFramePr>
          <p:nvPr>
            <p:ph idx="1"/>
            <p:extLst>
              <p:ext uri="{D42A27DB-BD31-4B8C-83A1-F6EECF244321}">
                <p14:modId xmlns:p14="http://schemas.microsoft.com/office/powerpoint/2010/main" val="3377543747"/>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3626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0718448-8066-D8B9-BF69-EFCDD761861E}"/>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rPr>
              <a:t>ACTIVITY – Investigating Sources</a:t>
            </a:r>
          </a:p>
        </p:txBody>
      </p:sp>
      <p:sp>
        <p:nvSpPr>
          <p:cNvPr id="26" name="Rectangle 25">
            <a:extLst>
              <a:ext uri="{FF2B5EF4-FFF2-40B4-BE49-F238E27FC236}">
                <a16:creationId xmlns:a16="http://schemas.microsoft.com/office/drawing/2014/main" id="{6669F804-A677-4B75-95F4-A5E4426FB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 name="Content Placeholder 2">
            <a:extLst>
              <a:ext uri="{FF2B5EF4-FFF2-40B4-BE49-F238E27FC236}">
                <a16:creationId xmlns:a16="http://schemas.microsoft.com/office/drawing/2014/main" id="{063484BF-7107-2B64-073F-539FC9B172AE}"/>
              </a:ext>
            </a:extLst>
          </p:cNvPr>
          <p:cNvGraphicFramePr>
            <a:graphicFrameLocks noGrp="1"/>
          </p:cNvGraphicFramePr>
          <p:nvPr>
            <p:ph idx="1"/>
            <p:extLst>
              <p:ext uri="{D42A27DB-BD31-4B8C-83A1-F6EECF244321}">
                <p14:modId xmlns:p14="http://schemas.microsoft.com/office/powerpoint/2010/main" val="3796611826"/>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340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pPr algn="ctr"/>
            <a:r>
              <a:rPr lang="en-US" sz="3600" dirty="0">
                <a:solidFill>
                  <a:srgbClr val="FFFFFF"/>
                </a:solidFill>
                <a:latin typeface="Cuneiforme" pitchFamily="82" charset="0"/>
                <a:cs typeface="Cuneiforme" pitchFamily="82" charset="0"/>
              </a:rPr>
              <a:t>Dig Site:  Ancient Mesopotamia</a:t>
            </a:r>
            <a:endParaRPr lang="en-US" sz="3600" dirty="0">
              <a:solidFill>
                <a:srgbClr val="FFFFFF"/>
              </a:solidFill>
            </a:endParaRPr>
          </a:p>
        </p:txBody>
      </p:sp>
      <p:sp>
        <p:nvSpPr>
          <p:cNvPr id="16" name="Rectangle 15">
            <a:extLst>
              <a:ext uri="{FF2B5EF4-FFF2-40B4-BE49-F238E27FC236}">
                <a16:creationId xmlns:a16="http://schemas.microsoft.com/office/drawing/2014/main" id="{6669F804-A677-4B75-95F4-A5E4426FB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p:cNvGrpSpPr/>
          <p:nvPr/>
        </p:nvGrpSpPr>
        <p:grpSpPr>
          <a:xfrm>
            <a:off x="4741863" y="1228207"/>
            <a:ext cx="6797675" cy="4473024"/>
            <a:chOff x="533400" y="1219200"/>
            <a:chExt cx="8221905" cy="5410200"/>
          </a:xfrm>
        </p:grpSpPr>
        <p:pic>
          <p:nvPicPr>
            <p:cNvPr id="5" name="Picture 2" descr="Diagram&#10;&#10;Description automatically generated"/>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143" t="7858" r="1615" b="4727"/>
            <a:stretch/>
          </p:blipFill>
          <p:spPr bwMode="auto">
            <a:xfrm>
              <a:off x="533400" y="1219200"/>
              <a:ext cx="8221905"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Map&#10;&#10;Description automatically generated"/>
            <p:cNvPicPr>
              <a:picLocks noChangeAspect="1" noChangeArrowheads="1"/>
            </p:cNvPicPr>
            <p:nvPr/>
          </p:nvPicPr>
          <p:blipFill rotWithShape="1">
            <a:blip r:embed="rId4">
              <a:extLst>
                <a:ext uri="{28A0092B-C50C-407E-A947-70E740481C1C}">
                  <a14:useLocalDpi xmlns:a14="http://schemas.microsoft.com/office/drawing/2010/main" val="0"/>
                </a:ext>
              </a:extLst>
            </a:blip>
            <a:srcRect l="35156" t="29016" r="48021" b="45996"/>
            <a:stretch/>
          </p:blipFill>
          <p:spPr bwMode="auto">
            <a:xfrm>
              <a:off x="3409245" y="2528710"/>
              <a:ext cx="1422400" cy="1546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409245" y="2528710"/>
              <a:ext cx="1422400" cy="1546579"/>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3971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1 - Mesopotamia</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62" t="23905" r="1753" b="22762"/>
          <a:stretch/>
        </p:blipFill>
        <p:spPr bwMode="auto">
          <a:xfrm>
            <a:off x="7080651" y="2440308"/>
            <a:ext cx="4751184" cy="2680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E737F79F-7FD0-76DD-DE2B-8DDBAC32981D}"/>
              </a:ext>
            </a:extLst>
          </p:cNvPr>
          <p:cNvSpPr txBox="1"/>
          <p:nvPr/>
        </p:nvSpPr>
        <p:spPr>
          <a:xfrm>
            <a:off x="656617" y="2032365"/>
            <a:ext cx="6099242" cy="3970318"/>
          </a:xfrm>
          <a:prstGeom prst="rect">
            <a:avLst/>
          </a:prstGeom>
          <a:noFill/>
        </p:spPr>
        <p:txBody>
          <a:bodyPr wrap="square">
            <a:spAutoFit/>
          </a:bodyPr>
          <a:lstStyle/>
          <a:p>
            <a:pPr marL="0" indent="0" algn="ctr">
              <a:buNone/>
            </a:pPr>
            <a:r>
              <a:rPr lang="en-US" sz="1800" b="1" u="sng" dirty="0">
                <a:latin typeface="Century Gothic" pitchFamily="34" charset="0"/>
              </a:rPr>
              <a:t>Artefact 1—the Standard of Ur </a:t>
            </a:r>
          </a:p>
          <a:p>
            <a:r>
              <a:rPr lang="en-US" sz="1800" dirty="0">
                <a:latin typeface="Century Gothic" pitchFamily="34" charset="0"/>
              </a:rPr>
              <a:t>The Standard of Ur (a standard is a sort of flag carried in battle) </a:t>
            </a:r>
          </a:p>
          <a:p>
            <a:r>
              <a:rPr lang="en-US" sz="1800" dirty="0">
                <a:latin typeface="Century Gothic" pitchFamily="34" charset="0"/>
              </a:rPr>
              <a:t>The main panels are known as 'War' and 'Peace'. </a:t>
            </a:r>
          </a:p>
          <a:p>
            <a:r>
              <a:rPr lang="en-US" sz="1800" dirty="0">
                <a:latin typeface="Century Gothic" pitchFamily="34" charset="0"/>
              </a:rPr>
              <a:t>'War' shows one of the earliest representations of a Sumerian army. Chariots, each pulled by four donkeys, trample enemies; foot soldiers with cloaks carry spears; enemy soldiers are killed with axes, others are paraded naked and presented to the king who holds a spear.</a:t>
            </a:r>
          </a:p>
          <a:p>
            <a:r>
              <a:rPr lang="en-US" sz="1800" dirty="0">
                <a:latin typeface="Century Gothic" pitchFamily="34" charset="0"/>
              </a:rPr>
              <a:t>The 'Peace' panel depicts animals, fish and other goods brought in procession to a banquet. Seated figures, wearing drink to the accompaniment of a musician playing a stringed instrument.</a:t>
            </a:r>
            <a:endParaRPr lang="en-US" dirty="0"/>
          </a:p>
        </p:txBody>
      </p:sp>
    </p:spTree>
    <p:extLst>
      <p:ext uri="{BB962C8B-B14F-4D97-AF65-F5344CB8AC3E}">
        <p14:creationId xmlns:p14="http://schemas.microsoft.com/office/powerpoint/2010/main" val="659495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2 - Mesopotamia</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148" t="28123" r="10469" b="22889"/>
          <a:stretch/>
        </p:blipFill>
        <p:spPr bwMode="auto">
          <a:xfrm>
            <a:off x="6676420" y="2298494"/>
            <a:ext cx="5134582" cy="309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a:extLst>
              <a:ext uri="{FF2B5EF4-FFF2-40B4-BE49-F238E27FC236}">
                <a16:creationId xmlns:a16="http://schemas.microsoft.com/office/drawing/2014/main" id="{5BB4E5F9-31D6-CB69-65EF-A91C8FFE52C5}"/>
              </a:ext>
            </a:extLst>
          </p:cNvPr>
          <p:cNvSpPr>
            <a:spLocks noGrp="1"/>
          </p:cNvSpPr>
          <p:nvPr>
            <p:ph idx="1"/>
          </p:nvPr>
        </p:nvSpPr>
        <p:spPr>
          <a:xfrm>
            <a:off x="683371" y="1785909"/>
            <a:ext cx="5993049" cy="5008213"/>
          </a:xfrm>
        </p:spPr>
        <p:txBody>
          <a:bodyPr>
            <a:normAutofit/>
          </a:bodyPr>
          <a:lstStyle/>
          <a:p>
            <a:pPr marL="0" indent="0" algn="ctr">
              <a:buNone/>
            </a:pPr>
            <a:r>
              <a:rPr lang="en-US" b="1" u="sng" dirty="0">
                <a:latin typeface="Century Gothic" pitchFamily="34" charset="0"/>
              </a:rPr>
              <a:t>Artefact 2—the Royal Game of Ur</a:t>
            </a:r>
          </a:p>
          <a:p>
            <a:pPr marL="0" indent="0" algn="ctr">
              <a:buNone/>
            </a:pPr>
            <a:endParaRPr lang="en-US" b="1" u="sng" dirty="0">
              <a:latin typeface="Century Gothic" pitchFamily="34" charset="0"/>
            </a:endParaRPr>
          </a:p>
          <a:p>
            <a:r>
              <a:rPr lang="en-US" dirty="0">
                <a:latin typeface="Century Gothic" pitchFamily="34" charset="0"/>
              </a:rPr>
              <a:t>The board has twenty squares made of shell: Five squares each have flower rosettes, 'eyes', and circled dots. The remaining five squares have various designs of five dots. </a:t>
            </a:r>
          </a:p>
          <a:p>
            <a:r>
              <a:rPr lang="en-US" dirty="0">
                <a:latin typeface="Century Gothic" pitchFamily="34" charset="0"/>
              </a:rPr>
              <a:t>According to references in ancient documents, two players competed to race their pieces from one end of the board to another. Pieces were allowed on to the board at the beginning only with specific throws of the dice. We also know that rosette spaces were lucky.</a:t>
            </a:r>
          </a:p>
          <a:p>
            <a:endParaRPr lang="en-US" sz="700" dirty="0"/>
          </a:p>
        </p:txBody>
      </p:sp>
    </p:spTree>
    <p:extLst>
      <p:ext uri="{BB962C8B-B14F-4D97-AF65-F5344CB8AC3E}">
        <p14:creationId xmlns:p14="http://schemas.microsoft.com/office/powerpoint/2010/main" val="2699863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4496" b="4759"/>
          <a:stretch/>
        </p:blipFill>
        <p:spPr bwMode="auto">
          <a:xfrm>
            <a:off x="7859888" y="1609542"/>
            <a:ext cx="3718997" cy="3638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Artefact 3 - Mesopotamia</a:t>
            </a:r>
          </a:p>
        </p:txBody>
      </p:sp>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4230" t="-51983" r="22991" b="125793"/>
          <a:stretch/>
        </p:blipFill>
        <p:spPr bwMode="auto">
          <a:xfrm>
            <a:off x="7859888" y="333022"/>
            <a:ext cx="1174044"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FCF54490-E638-CE70-75D5-49A87D6ABFB8}"/>
              </a:ext>
            </a:extLst>
          </p:cNvPr>
          <p:cNvSpPr txBox="1"/>
          <p:nvPr/>
        </p:nvSpPr>
        <p:spPr>
          <a:xfrm>
            <a:off x="696686" y="2459895"/>
            <a:ext cx="6096000" cy="2308324"/>
          </a:xfrm>
          <a:prstGeom prst="rect">
            <a:avLst/>
          </a:prstGeom>
          <a:noFill/>
        </p:spPr>
        <p:txBody>
          <a:bodyPr wrap="square">
            <a:spAutoFit/>
          </a:bodyPr>
          <a:lstStyle/>
          <a:p>
            <a:pPr marL="0" indent="0" algn="ctr">
              <a:buNone/>
            </a:pPr>
            <a:r>
              <a:rPr lang="en-US" b="1" u="sng" dirty="0">
                <a:latin typeface="Century Gothic" pitchFamily="34" charset="0"/>
              </a:rPr>
              <a:t>Artefact 3—Children’s Toy </a:t>
            </a:r>
          </a:p>
          <a:p>
            <a:pPr marL="0" indent="0">
              <a:buNone/>
            </a:pPr>
            <a:endParaRPr lang="en-US" dirty="0">
              <a:latin typeface="Century Gothic" pitchFamily="34" charset="0"/>
            </a:endParaRPr>
          </a:p>
          <a:p>
            <a:r>
              <a:rPr lang="en-US" dirty="0">
                <a:latin typeface="Century Gothic" pitchFamily="34" charset="0"/>
              </a:rPr>
              <a:t>Both action and domestic toys have been found. Some, like today´s toy guns, were miniaturized weapons of the time; these included sling shots, bows and arrows, and boomerangs and throw sticks. </a:t>
            </a:r>
          </a:p>
          <a:p>
            <a:r>
              <a:rPr lang="en-US" dirty="0">
                <a:latin typeface="Century Gothic" pitchFamily="34" charset="0"/>
              </a:rPr>
              <a:t>Other action toys and games included the spinning top, rattles and jump ropes</a:t>
            </a:r>
          </a:p>
        </p:txBody>
      </p:sp>
    </p:spTree>
    <p:extLst>
      <p:ext uri="{BB962C8B-B14F-4D97-AF65-F5344CB8AC3E}">
        <p14:creationId xmlns:p14="http://schemas.microsoft.com/office/powerpoint/2010/main" val="2179672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4 - Mesopotamia</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832" t="23553" r="6944" b="10481"/>
          <a:stretch/>
        </p:blipFill>
        <p:spPr bwMode="auto">
          <a:xfrm>
            <a:off x="6687491" y="2559915"/>
            <a:ext cx="4468189" cy="236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D02A1E54-DF9B-B3EF-9256-C4B24EE8E647}"/>
              </a:ext>
            </a:extLst>
          </p:cNvPr>
          <p:cNvSpPr txBox="1"/>
          <p:nvPr/>
        </p:nvSpPr>
        <p:spPr>
          <a:xfrm>
            <a:off x="591491" y="1944583"/>
            <a:ext cx="6096000" cy="3970318"/>
          </a:xfrm>
          <a:prstGeom prst="rect">
            <a:avLst/>
          </a:prstGeom>
          <a:noFill/>
        </p:spPr>
        <p:txBody>
          <a:bodyPr wrap="square">
            <a:spAutoFit/>
          </a:bodyPr>
          <a:lstStyle/>
          <a:p>
            <a:pPr marL="0" indent="0" algn="ctr">
              <a:buNone/>
            </a:pPr>
            <a:r>
              <a:rPr lang="en-US" sz="1800" b="1" u="sng" dirty="0">
                <a:latin typeface="Century Gothic" pitchFamily="34" charset="0"/>
              </a:rPr>
              <a:t>Artefact 4—Cyrus Charter of Human Rights Cylinder Seal</a:t>
            </a:r>
          </a:p>
          <a:p>
            <a:pPr marL="0" indent="0" algn="ctr">
              <a:buNone/>
            </a:pPr>
            <a:endParaRPr lang="en-US" sz="1800" b="1" u="sng" dirty="0">
              <a:latin typeface="Century Gothic" pitchFamily="34" charset="0"/>
            </a:endParaRPr>
          </a:p>
          <a:p>
            <a:r>
              <a:rPr lang="en-US" sz="1800" dirty="0">
                <a:latin typeface="Century Gothic" pitchFamily="34" charset="0"/>
              </a:rPr>
              <a:t>A cylinder seal was a cylinder engraved with letters, used in ancient times to roll an impression onto a wet clay tablet.  They were used as tool to make multiple impressions of clay documents. </a:t>
            </a:r>
          </a:p>
          <a:p>
            <a:r>
              <a:rPr lang="en-US" sz="1800" dirty="0">
                <a:latin typeface="Century Gothic" pitchFamily="34" charset="0"/>
              </a:rPr>
              <a:t>This cylinder describes how Cyrus the Great conquered the old city of Babylon and how his mighty army in peacefully entered the city.</a:t>
            </a:r>
          </a:p>
          <a:p>
            <a:r>
              <a:rPr lang="en-US" sz="1800" dirty="0">
                <a:latin typeface="Century Gothic" pitchFamily="34" charset="0"/>
              </a:rPr>
              <a:t>Passages in the text of cylinder have been interpreted as expressing Cyrus’ respect for humanity, and as promoting a form of religious tolerance and freedom. </a:t>
            </a:r>
          </a:p>
        </p:txBody>
      </p:sp>
    </p:spTree>
    <p:extLst>
      <p:ext uri="{BB962C8B-B14F-4D97-AF65-F5344CB8AC3E}">
        <p14:creationId xmlns:p14="http://schemas.microsoft.com/office/powerpoint/2010/main" val="3484361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5 - Mesopotamia</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32037" y="1390465"/>
            <a:ext cx="3145970" cy="4632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a:extLst>
              <a:ext uri="{FF2B5EF4-FFF2-40B4-BE49-F238E27FC236}">
                <a16:creationId xmlns:a16="http://schemas.microsoft.com/office/drawing/2014/main" id="{98509849-97BF-3803-EE98-E7DDA854D3F4}"/>
              </a:ext>
            </a:extLst>
          </p:cNvPr>
          <p:cNvSpPr>
            <a:spLocks noGrp="1"/>
          </p:cNvSpPr>
          <p:nvPr>
            <p:ph idx="1"/>
          </p:nvPr>
        </p:nvSpPr>
        <p:spPr>
          <a:xfrm>
            <a:off x="1284515" y="2133601"/>
            <a:ext cx="4452257" cy="3437394"/>
          </a:xfrm>
        </p:spPr>
        <p:txBody>
          <a:bodyPr/>
          <a:lstStyle/>
          <a:p>
            <a:pPr marL="0" indent="0" algn="ctr">
              <a:buNone/>
            </a:pPr>
            <a:r>
              <a:rPr lang="en-US" b="1" u="sng" dirty="0">
                <a:latin typeface="Century Gothic" pitchFamily="34" charset="0"/>
              </a:rPr>
              <a:t>Artefact 5—Israeli Oil Lamp</a:t>
            </a:r>
          </a:p>
          <a:p>
            <a:r>
              <a:rPr lang="en-US" dirty="0">
                <a:latin typeface="Century Gothic" pitchFamily="34" charset="0"/>
              </a:rPr>
              <a:t>In ancient Judaea, tiny oil lamps like this one lit the homes of the common folk. Each home might have dozens of these lamps to provide light for the family who lived there. After lying buried in the soil for 2000 years, this lamp still works and can be lit by filling it with flammable oil and a wick.  </a:t>
            </a:r>
          </a:p>
          <a:p>
            <a:endParaRPr lang="en-US" dirty="0"/>
          </a:p>
        </p:txBody>
      </p:sp>
    </p:spTree>
    <p:extLst>
      <p:ext uri="{BB962C8B-B14F-4D97-AF65-F5344CB8AC3E}">
        <p14:creationId xmlns:p14="http://schemas.microsoft.com/office/powerpoint/2010/main" val="1061263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pPr algn="ctr"/>
            <a:r>
              <a:rPr lang="en-US" sz="3600" dirty="0">
                <a:solidFill>
                  <a:srgbClr val="FFFFFF"/>
                </a:solidFill>
                <a:latin typeface="Cuneiforme" pitchFamily="82" charset="0"/>
                <a:cs typeface="Cuneiforme" pitchFamily="82" charset="0"/>
              </a:rPr>
              <a:t>Dig Site:  Ancient India</a:t>
            </a:r>
            <a:endParaRPr lang="en-US" sz="3600" dirty="0">
              <a:solidFill>
                <a:srgbClr val="FFFFFF"/>
              </a:solidFill>
            </a:endParaRPr>
          </a:p>
        </p:txBody>
      </p:sp>
      <p:sp>
        <p:nvSpPr>
          <p:cNvPr id="16" name="Rectangle 15">
            <a:extLst>
              <a:ext uri="{FF2B5EF4-FFF2-40B4-BE49-F238E27FC236}">
                <a16:creationId xmlns:a16="http://schemas.microsoft.com/office/drawing/2014/main" id="{6669F804-A677-4B75-95F4-A5E4426FB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 name="Group 2">
            <a:extLst>
              <a:ext uri="{FF2B5EF4-FFF2-40B4-BE49-F238E27FC236}">
                <a16:creationId xmlns:a16="http://schemas.microsoft.com/office/drawing/2014/main" id="{F5795688-43AC-81BE-8407-B6D01A0AD7B7}"/>
              </a:ext>
            </a:extLst>
          </p:cNvPr>
          <p:cNvGrpSpPr/>
          <p:nvPr/>
        </p:nvGrpSpPr>
        <p:grpSpPr>
          <a:xfrm>
            <a:off x="4201523" y="925285"/>
            <a:ext cx="7676099" cy="5364389"/>
            <a:chOff x="381000" y="1295400"/>
            <a:chExt cx="8221905" cy="5410200"/>
          </a:xfrm>
        </p:grpSpPr>
        <p:pic>
          <p:nvPicPr>
            <p:cNvPr id="8" name="Picture 2">
              <a:extLst>
                <a:ext uri="{FF2B5EF4-FFF2-40B4-BE49-F238E27FC236}">
                  <a16:creationId xmlns:a16="http://schemas.microsoft.com/office/drawing/2014/main" id="{0F3EC0A6-94F9-198B-4407-19F5B61CA45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143" t="7858" r="1615" b="4727"/>
            <a:stretch/>
          </p:blipFill>
          <p:spPr bwMode="auto">
            <a:xfrm>
              <a:off x="381000" y="1295400"/>
              <a:ext cx="8221905"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a:extLst>
                <a:ext uri="{FF2B5EF4-FFF2-40B4-BE49-F238E27FC236}">
                  <a16:creationId xmlns:a16="http://schemas.microsoft.com/office/drawing/2014/main" id="{AD748DDE-9ADA-D2C8-C6A9-AE617D624E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893" t="31798" r="32533" b="39748"/>
            <a:stretch/>
          </p:blipFill>
          <p:spPr bwMode="auto">
            <a:xfrm>
              <a:off x="4686297" y="2768600"/>
              <a:ext cx="1485901" cy="1761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3EA7AA4E-EC53-4E2A-5CE7-C9F3E90F9A22}"/>
                </a:ext>
              </a:extLst>
            </p:cNvPr>
            <p:cNvSpPr/>
            <p:nvPr/>
          </p:nvSpPr>
          <p:spPr>
            <a:xfrm>
              <a:off x="4686297" y="2743200"/>
              <a:ext cx="1485901" cy="1786466"/>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2803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6 - India</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9629" y="2268536"/>
            <a:ext cx="4267199" cy="2852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a:extLst>
              <a:ext uri="{FF2B5EF4-FFF2-40B4-BE49-F238E27FC236}">
                <a16:creationId xmlns:a16="http://schemas.microsoft.com/office/drawing/2014/main" id="{38F5238B-D8B2-8619-E075-B156151C4366}"/>
              </a:ext>
            </a:extLst>
          </p:cNvPr>
          <p:cNvSpPr>
            <a:spLocks noGrp="1"/>
          </p:cNvSpPr>
          <p:nvPr>
            <p:ph idx="1"/>
          </p:nvPr>
        </p:nvSpPr>
        <p:spPr>
          <a:xfrm>
            <a:off x="1097280" y="2170564"/>
            <a:ext cx="5388429" cy="3903664"/>
          </a:xfrm>
        </p:spPr>
        <p:txBody>
          <a:bodyPr>
            <a:normAutofit lnSpcReduction="10000"/>
          </a:bodyPr>
          <a:lstStyle/>
          <a:p>
            <a:pPr marL="0" indent="0" algn="ctr">
              <a:buNone/>
            </a:pPr>
            <a:r>
              <a:rPr lang="en-US" b="1" u="sng" dirty="0">
                <a:latin typeface="Century Gothic" pitchFamily="34" charset="0"/>
              </a:rPr>
              <a:t>Artefact 6--Great Bath at </a:t>
            </a:r>
            <a:r>
              <a:rPr lang="en-US" b="1" u="sng" dirty="0" err="1">
                <a:latin typeface="Century Gothic" pitchFamily="34" charset="0"/>
              </a:rPr>
              <a:t>Mohenjodaro</a:t>
            </a:r>
            <a:endParaRPr lang="en-US" b="1" u="sng" dirty="0">
              <a:latin typeface="Century Gothic" pitchFamily="34" charset="0"/>
            </a:endParaRPr>
          </a:p>
          <a:p>
            <a:pPr marL="0" indent="0" algn="ctr">
              <a:buNone/>
            </a:pPr>
            <a:endParaRPr lang="en-US" dirty="0">
              <a:latin typeface="Century Gothic" pitchFamily="34" charset="0"/>
            </a:endParaRPr>
          </a:p>
          <a:p>
            <a:r>
              <a:rPr lang="en-US" dirty="0">
                <a:latin typeface="Century Gothic" pitchFamily="34" charset="0"/>
              </a:rPr>
              <a:t>One of the earliest cities to flourish along the Indus River was </a:t>
            </a:r>
            <a:r>
              <a:rPr lang="en-US" dirty="0" err="1">
                <a:latin typeface="Century Gothic" pitchFamily="34" charset="0"/>
              </a:rPr>
              <a:t>Mohenjodaro</a:t>
            </a:r>
            <a:r>
              <a:rPr lang="en-US" dirty="0">
                <a:latin typeface="Century Gothic" pitchFamily="34" charset="0"/>
              </a:rPr>
              <a:t>.  One of the most dramatic features of </a:t>
            </a:r>
            <a:r>
              <a:rPr lang="en-US" dirty="0" err="1">
                <a:latin typeface="Century Gothic" pitchFamily="34" charset="0"/>
              </a:rPr>
              <a:t>Mohenjodaro</a:t>
            </a:r>
            <a:r>
              <a:rPr lang="en-US" dirty="0">
                <a:latin typeface="Century Gothic" pitchFamily="34" charset="0"/>
              </a:rPr>
              <a:t> was the Great Bath, which was a pool built of waterproofed brick.  It was 39 feet long and 8 feet deep.  Small dressing rooms circled the pool.  One of the rooms contained a well that supplied the bath with water.  Dirty water was removed through a drain that ran along one side of the bath.</a:t>
            </a:r>
          </a:p>
        </p:txBody>
      </p:sp>
    </p:spTree>
    <p:extLst>
      <p:ext uri="{BB962C8B-B14F-4D97-AF65-F5344CB8AC3E}">
        <p14:creationId xmlns:p14="http://schemas.microsoft.com/office/powerpoint/2010/main" val="2789469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57AE976D-FC14-AB94-6150-EF5686081616}"/>
              </a:ext>
            </a:extLst>
          </p:cNvPr>
          <p:cNvSpPr>
            <a:spLocks noGrp="1"/>
          </p:cNvSpPr>
          <p:nvPr>
            <p:ph idx="1"/>
          </p:nvPr>
        </p:nvSpPr>
        <p:spPr>
          <a:xfrm>
            <a:off x="4104079" y="-1"/>
            <a:ext cx="7954220" cy="6857999"/>
          </a:xfrm>
        </p:spPr>
        <p:txBody>
          <a:bodyPr anchor="ctr">
            <a:normAutofit/>
          </a:bodyPr>
          <a:lstStyle/>
          <a:p>
            <a:pPr algn="ctr"/>
            <a:r>
              <a:rPr lang="en-US" sz="3200" dirty="0"/>
              <a:t>Modern humans existed on Earth for about </a:t>
            </a:r>
            <a:r>
              <a:rPr lang="en-US" sz="3200" b="1" i="1" u="sng" dirty="0">
                <a:solidFill>
                  <a:schemeClr val="accent6">
                    <a:lumMod val="75000"/>
                  </a:schemeClr>
                </a:solidFill>
              </a:rPr>
              <a:t>200,000 years</a:t>
            </a:r>
            <a:r>
              <a:rPr lang="en-US" sz="3200" dirty="0"/>
              <a:t>. Archaeologists and scientists have gathered primary sources, such as bones and early tools, to uncover evidence about early humans, and to </a:t>
            </a:r>
            <a:r>
              <a:rPr lang="en-US" sz="3200" b="1" i="1" u="sng" dirty="0">
                <a:solidFill>
                  <a:schemeClr val="accent6">
                    <a:lumMod val="75000"/>
                  </a:schemeClr>
                </a:solidFill>
              </a:rPr>
              <a:t>generate theories about how they spread across the Earth</a:t>
            </a:r>
            <a:r>
              <a:rPr lang="en-US" sz="3200" dirty="0"/>
              <a:t>.</a:t>
            </a:r>
          </a:p>
          <a:p>
            <a:pPr algn="ctr"/>
            <a:r>
              <a:rPr lang="en-US" sz="3200" dirty="0"/>
              <a:t>The </a:t>
            </a:r>
            <a:r>
              <a:rPr lang="en-US" sz="3200" b="1" i="1" u="sng" dirty="0">
                <a:solidFill>
                  <a:schemeClr val="accent6">
                    <a:lumMod val="75000"/>
                  </a:schemeClr>
                </a:solidFill>
              </a:rPr>
              <a:t>earliest remains </a:t>
            </a:r>
            <a:r>
              <a:rPr lang="en-US" sz="3200" dirty="0"/>
              <a:t>of people that are anatomically like humans (Homo sapiens) were found in </a:t>
            </a:r>
            <a:r>
              <a:rPr lang="en-US" sz="3200" b="1" i="1" u="sng" dirty="0">
                <a:solidFill>
                  <a:schemeClr val="accent6">
                    <a:lumMod val="75000"/>
                  </a:schemeClr>
                </a:solidFill>
              </a:rPr>
              <a:t>East Africa</a:t>
            </a:r>
            <a:r>
              <a:rPr lang="en-US" sz="3200" dirty="0"/>
              <a:t>. From there, historians believe they spread to other parts of Africa. Ancient peoples were mostly </a:t>
            </a:r>
            <a:r>
              <a:rPr lang="en-US" sz="3200" b="1" i="1" u="sng" dirty="0">
                <a:solidFill>
                  <a:schemeClr val="accent6">
                    <a:lumMod val="75000"/>
                  </a:schemeClr>
                </a:solidFill>
              </a:rPr>
              <a:t>nomadic</a:t>
            </a:r>
            <a:r>
              <a:rPr lang="en-US" sz="3200" dirty="0"/>
              <a:t>, meaning they </a:t>
            </a:r>
            <a:r>
              <a:rPr lang="en-US" sz="3200" b="1" i="1" u="sng" dirty="0">
                <a:solidFill>
                  <a:schemeClr val="accent6">
                    <a:lumMod val="75000"/>
                  </a:schemeClr>
                </a:solidFill>
              </a:rPr>
              <a:t>moved around a lot in search of food and shelter</a:t>
            </a:r>
            <a:r>
              <a:rPr lang="en-US" sz="3200" dirty="0"/>
              <a:t>.</a:t>
            </a:r>
          </a:p>
        </p:txBody>
      </p:sp>
      <p:sp>
        <p:nvSpPr>
          <p:cNvPr id="4" name="TextBox 3">
            <a:extLst>
              <a:ext uri="{FF2B5EF4-FFF2-40B4-BE49-F238E27FC236}">
                <a16:creationId xmlns:a16="http://schemas.microsoft.com/office/drawing/2014/main" id="{22CFD58D-328F-6D1A-669A-087469D31CC7}"/>
              </a:ext>
            </a:extLst>
          </p:cNvPr>
          <p:cNvSpPr txBox="1"/>
          <p:nvPr/>
        </p:nvSpPr>
        <p:spPr>
          <a:xfrm>
            <a:off x="330740" y="6225702"/>
            <a:ext cx="3443592" cy="369651"/>
          </a:xfrm>
          <a:prstGeom prst="rect">
            <a:avLst/>
          </a:prstGeom>
          <a:noFill/>
        </p:spPr>
        <p:txBody>
          <a:bodyPr wrap="square" rtlCol="0">
            <a:spAutoFit/>
          </a:bodyPr>
          <a:lstStyle/>
          <a:p>
            <a:pPr algn="ctr"/>
            <a:r>
              <a:rPr lang="en-US" i="1" dirty="0">
                <a:solidFill>
                  <a:schemeClr val="accent6">
                    <a:lumMod val="40000"/>
                    <a:lumOff val="60000"/>
                  </a:schemeClr>
                </a:solidFill>
              </a:rPr>
              <a:t>Read through the following</a:t>
            </a:r>
          </a:p>
        </p:txBody>
      </p:sp>
    </p:spTree>
    <p:extLst>
      <p:ext uri="{BB962C8B-B14F-4D97-AF65-F5344CB8AC3E}">
        <p14:creationId xmlns:p14="http://schemas.microsoft.com/office/powerpoint/2010/main" val="3774235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2332" r="3263" b="28270"/>
          <a:stretch/>
        </p:blipFill>
        <p:spPr bwMode="auto">
          <a:xfrm>
            <a:off x="2013857" y="4408714"/>
            <a:ext cx="8534400" cy="2249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US" dirty="0"/>
              <a:t>Artefact 7 - India</a:t>
            </a:r>
          </a:p>
        </p:txBody>
      </p:sp>
      <p:sp>
        <p:nvSpPr>
          <p:cNvPr id="2" name="Content Placeholder 2">
            <a:extLst>
              <a:ext uri="{FF2B5EF4-FFF2-40B4-BE49-F238E27FC236}">
                <a16:creationId xmlns:a16="http://schemas.microsoft.com/office/drawing/2014/main" id="{C49FD233-E86C-9827-1D34-19989157DD1F}"/>
              </a:ext>
            </a:extLst>
          </p:cNvPr>
          <p:cNvSpPr>
            <a:spLocks noGrp="1"/>
          </p:cNvSpPr>
          <p:nvPr>
            <p:ph idx="1"/>
          </p:nvPr>
        </p:nvSpPr>
        <p:spPr>
          <a:xfrm>
            <a:off x="928551" y="1752600"/>
            <a:ext cx="10395857" cy="2438399"/>
          </a:xfrm>
        </p:spPr>
        <p:txBody>
          <a:bodyPr>
            <a:normAutofit fontScale="92500" lnSpcReduction="10000"/>
          </a:bodyPr>
          <a:lstStyle/>
          <a:p>
            <a:pPr marL="0" indent="0" algn="ctr">
              <a:buNone/>
            </a:pPr>
            <a:r>
              <a:rPr lang="en-US" b="1" u="sng" dirty="0">
                <a:latin typeface="Century Gothic" pitchFamily="34" charset="0"/>
              </a:rPr>
              <a:t>Artefact 7—Harappan Weights</a:t>
            </a:r>
          </a:p>
          <a:p>
            <a:pPr marL="0" indent="0" algn="ctr">
              <a:buNone/>
            </a:pPr>
            <a:endParaRPr lang="en-US" b="1" u="sng" dirty="0">
              <a:latin typeface="Century Gothic" pitchFamily="34" charset="0"/>
            </a:endParaRPr>
          </a:p>
          <a:p>
            <a:r>
              <a:rPr lang="en-US" dirty="0">
                <a:latin typeface="Century Gothic" pitchFamily="34" charset="0"/>
              </a:rPr>
              <a:t>The other main city of the earliest Indus River Valley civilization was Harappa, where these cubical weights in graduated sizes were found. </a:t>
            </a:r>
          </a:p>
          <a:p>
            <a:r>
              <a:rPr lang="en-US" dirty="0">
                <a:latin typeface="Century Gothic" pitchFamily="34" charset="0"/>
              </a:rPr>
              <a:t>These weights conform to the standard weight system that was used in all of the Indus Valley settlements. </a:t>
            </a:r>
          </a:p>
          <a:p>
            <a:r>
              <a:rPr lang="en-US" dirty="0">
                <a:latin typeface="Century Gothic" pitchFamily="34" charset="0"/>
              </a:rPr>
              <a:t>They may have been used for controlling trade and possibly for collecting taxes. </a:t>
            </a:r>
          </a:p>
        </p:txBody>
      </p:sp>
    </p:spTree>
    <p:extLst>
      <p:ext uri="{BB962C8B-B14F-4D97-AF65-F5344CB8AC3E}">
        <p14:creationId xmlns:p14="http://schemas.microsoft.com/office/powerpoint/2010/main" val="2696387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8 - India</a:t>
            </a: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76" t="24161" r="9846" b="17875"/>
          <a:stretch/>
        </p:blipFill>
        <p:spPr bwMode="auto">
          <a:xfrm>
            <a:off x="7190364" y="4114231"/>
            <a:ext cx="4402921" cy="1912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81" b="35769"/>
          <a:stretch/>
        </p:blipFill>
        <p:spPr bwMode="auto">
          <a:xfrm>
            <a:off x="7190365" y="1961231"/>
            <a:ext cx="4402921" cy="1929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a:extLst>
              <a:ext uri="{FF2B5EF4-FFF2-40B4-BE49-F238E27FC236}">
                <a16:creationId xmlns:a16="http://schemas.microsoft.com/office/drawing/2014/main" id="{18167F2A-F887-0A69-6E43-17355F101FF8}"/>
              </a:ext>
            </a:extLst>
          </p:cNvPr>
          <p:cNvSpPr>
            <a:spLocks noGrp="1"/>
          </p:cNvSpPr>
          <p:nvPr>
            <p:ph idx="1"/>
          </p:nvPr>
        </p:nvSpPr>
        <p:spPr>
          <a:xfrm>
            <a:off x="539193" y="1835331"/>
            <a:ext cx="6651171" cy="4388805"/>
          </a:xfrm>
        </p:spPr>
        <p:txBody>
          <a:bodyPr>
            <a:normAutofit lnSpcReduction="10000"/>
          </a:bodyPr>
          <a:lstStyle/>
          <a:p>
            <a:pPr marL="0" indent="0" algn="ctr">
              <a:buNone/>
            </a:pPr>
            <a:r>
              <a:rPr lang="en-US" b="1" u="sng" dirty="0">
                <a:latin typeface="Century Gothic" pitchFamily="34" charset="0"/>
              </a:rPr>
              <a:t>Artifact 8—</a:t>
            </a:r>
            <a:r>
              <a:rPr lang="en-US" b="1" u="sng" dirty="0" err="1">
                <a:latin typeface="Century Gothic" pitchFamily="34" charset="0"/>
              </a:rPr>
              <a:t>Harappan</a:t>
            </a:r>
            <a:r>
              <a:rPr lang="en-US" b="1" u="sng" dirty="0">
                <a:latin typeface="Century Gothic" pitchFamily="34" charset="0"/>
              </a:rPr>
              <a:t> Graves</a:t>
            </a:r>
          </a:p>
          <a:p>
            <a:pPr marL="0" indent="0" algn="ctr">
              <a:buNone/>
            </a:pPr>
            <a:endParaRPr lang="en-US" b="1" u="sng" dirty="0">
              <a:latin typeface="Century Gothic" pitchFamily="34" charset="0"/>
            </a:endParaRPr>
          </a:p>
          <a:p>
            <a:r>
              <a:rPr lang="en-US" dirty="0">
                <a:latin typeface="Century Gothic" pitchFamily="34" charset="0"/>
              </a:rPr>
              <a:t>The body in the top picture is that of a man.  He may have been wrapped in a shroud, and was then placed inside a wooden coffin, which was entombed in a rectangular pit surrounded with burial offerings in pottery vessels. </a:t>
            </a:r>
          </a:p>
          <a:p>
            <a:r>
              <a:rPr lang="en-US" dirty="0">
                <a:latin typeface="Century Gothic" pitchFamily="34" charset="0"/>
              </a:rPr>
              <a:t>In the grave shown in the bottom picture are the bodies of a mother and child.  This burial was disturbed in antiquity, possibly by grave robbers. Archaeologists have determined this because the body is flipped, the pottery is disturbed, the woman’s arm is broken, and the bracelets that would normally be found on the left arm are missing. The infant was buried in a small pit beneath the legs of the mother. </a:t>
            </a:r>
          </a:p>
        </p:txBody>
      </p:sp>
    </p:spTree>
    <p:extLst>
      <p:ext uri="{BB962C8B-B14F-4D97-AF65-F5344CB8AC3E}">
        <p14:creationId xmlns:p14="http://schemas.microsoft.com/office/powerpoint/2010/main" val="3391643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9 - India</a:t>
            </a:r>
          </a:p>
        </p:txBody>
      </p:sp>
      <p:pic>
        <p:nvPicPr>
          <p:cNvPr id="3" name="Picture 2">
            <a:extLst>
              <a:ext uri="{FF2B5EF4-FFF2-40B4-BE49-F238E27FC236}">
                <a16:creationId xmlns:a16="http://schemas.microsoft.com/office/drawing/2014/main" id="{18CBAA13-355C-CD94-53D5-0C2CB03257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0" b="6735"/>
          <a:stretch/>
        </p:blipFill>
        <p:spPr bwMode="auto">
          <a:xfrm rot="5400000">
            <a:off x="6928769" y="2030174"/>
            <a:ext cx="2485803" cy="4151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a:extLst>
              <a:ext uri="{FF2B5EF4-FFF2-40B4-BE49-F238E27FC236}">
                <a16:creationId xmlns:a16="http://schemas.microsoft.com/office/drawing/2014/main" id="{5121A1A4-EDBD-4481-253E-450C15CB4340}"/>
              </a:ext>
            </a:extLst>
          </p:cNvPr>
          <p:cNvSpPr>
            <a:spLocks noGrp="1"/>
          </p:cNvSpPr>
          <p:nvPr>
            <p:ph idx="1"/>
          </p:nvPr>
        </p:nvSpPr>
        <p:spPr>
          <a:xfrm>
            <a:off x="1175657" y="2022059"/>
            <a:ext cx="4593771" cy="3570705"/>
          </a:xfrm>
        </p:spPr>
        <p:txBody>
          <a:bodyPr/>
          <a:lstStyle/>
          <a:p>
            <a:pPr marL="0" indent="0" algn="ctr">
              <a:buNone/>
            </a:pPr>
            <a:r>
              <a:rPr lang="en-US" b="1" u="sng" dirty="0">
                <a:latin typeface="Century Gothic" pitchFamily="34" charset="0"/>
              </a:rPr>
              <a:t>Artefact 9—Collection of Stamps and Tablets</a:t>
            </a:r>
          </a:p>
          <a:p>
            <a:r>
              <a:rPr lang="en-US" dirty="0">
                <a:latin typeface="Century Gothic" pitchFamily="34" charset="0"/>
              </a:rPr>
              <a:t>This picture shows collection of stamps and tablets from a single house along the main street leading to the southern gateway of Mound E at Harappa. The association of these different types of objects together in one house show that some people, possibly merchants, were using a wide variety of inscribed objects. </a:t>
            </a:r>
          </a:p>
        </p:txBody>
      </p:sp>
    </p:spTree>
    <p:extLst>
      <p:ext uri="{BB962C8B-B14F-4D97-AF65-F5344CB8AC3E}">
        <p14:creationId xmlns:p14="http://schemas.microsoft.com/office/powerpoint/2010/main" val="1438106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10 - India</a:t>
            </a:r>
          </a:p>
        </p:txBody>
      </p:sp>
      <p:sp>
        <p:nvSpPr>
          <p:cNvPr id="7" name="Content Placeholder 2">
            <a:extLst>
              <a:ext uri="{FF2B5EF4-FFF2-40B4-BE49-F238E27FC236}">
                <a16:creationId xmlns:a16="http://schemas.microsoft.com/office/drawing/2014/main" id="{5121A1A4-EDBD-4481-253E-450C15CB4340}"/>
              </a:ext>
            </a:extLst>
          </p:cNvPr>
          <p:cNvSpPr>
            <a:spLocks noGrp="1"/>
          </p:cNvSpPr>
          <p:nvPr>
            <p:ph idx="1"/>
          </p:nvPr>
        </p:nvSpPr>
        <p:spPr>
          <a:xfrm>
            <a:off x="1175657" y="2022059"/>
            <a:ext cx="5954486" cy="3570705"/>
          </a:xfrm>
        </p:spPr>
        <p:txBody>
          <a:bodyPr>
            <a:normAutofit/>
          </a:bodyPr>
          <a:lstStyle/>
          <a:p>
            <a:pPr marL="0" indent="0" algn="ctr">
              <a:buNone/>
            </a:pPr>
            <a:r>
              <a:rPr lang="en-US" sz="1600" b="1" u="sng" dirty="0">
                <a:latin typeface="Century Gothic" pitchFamily="34" charset="0"/>
              </a:rPr>
              <a:t>Artefact 10—Harappan Drain</a:t>
            </a:r>
          </a:p>
          <a:p>
            <a:pPr marL="0" indent="0" algn="ctr">
              <a:buNone/>
            </a:pPr>
            <a:endParaRPr lang="en-US" sz="1600" b="1" u="sng" dirty="0">
              <a:latin typeface="Century Gothic" pitchFamily="34" charset="0"/>
            </a:endParaRPr>
          </a:p>
          <a:p>
            <a:r>
              <a:rPr lang="en-US" sz="2000" dirty="0">
                <a:latin typeface="Century Gothic" pitchFamily="34" charset="0"/>
              </a:rPr>
              <a:t>This Harappan drain was part of the extensive sewage system that existed in the city. Drainage systems were located in every street. At the end of each drain was a wooden screen. Wastewater would pass through the screen and enter brick-lined cesspools or be tunneled to the local river for discharge. </a:t>
            </a:r>
          </a:p>
          <a:p>
            <a:r>
              <a:rPr lang="en-US" sz="2000" dirty="0">
                <a:latin typeface="Century Gothic" pitchFamily="34" charset="0"/>
              </a:rPr>
              <a:t>Homes had both rooms for bathing and latrines that were connected to sewers in streets. </a:t>
            </a:r>
          </a:p>
        </p:txBody>
      </p:sp>
      <p:pic>
        <p:nvPicPr>
          <p:cNvPr id="4" name="Picture 2">
            <a:extLst>
              <a:ext uri="{FF2B5EF4-FFF2-40B4-BE49-F238E27FC236}">
                <a16:creationId xmlns:a16="http://schemas.microsoft.com/office/drawing/2014/main" id="{D89F86ED-9E91-910B-D098-5A30BC336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5417" y="1011981"/>
            <a:ext cx="2364377" cy="4728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716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pPr algn="ctr"/>
            <a:r>
              <a:rPr lang="en-US" sz="3600" dirty="0">
                <a:solidFill>
                  <a:srgbClr val="FFFFFF"/>
                </a:solidFill>
                <a:latin typeface="Cuneiforme" pitchFamily="82" charset="0"/>
                <a:cs typeface="Cuneiforme" pitchFamily="82" charset="0"/>
              </a:rPr>
              <a:t>Dig Site:  Ancient China</a:t>
            </a:r>
            <a:endParaRPr lang="en-US" sz="3600" dirty="0">
              <a:solidFill>
                <a:srgbClr val="FFFFFF"/>
              </a:solidFill>
            </a:endParaRPr>
          </a:p>
        </p:txBody>
      </p:sp>
      <p:sp>
        <p:nvSpPr>
          <p:cNvPr id="16" name="Rectangle 15">
            <a:extLst>
              <a:ext uri="{FF2B5EF4-FFF2-40B4-BE49-F238E27FC236}">
                <a16:creationId xmlns:a16="http://schemas.microsoft.com/office/drawing/2014/main" id="{6669F804-A677-4B75-95F4-A5E4426FB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a:extLst>
              <a:ext uri="{FF2B5EF4-FFF2-40B4-BE49-F238E27FC236}">
                <a16:creationId xmlns:a16="http://schemas.microsoft.com/office/drawing/2014/main" id="{DE0DF2B2-54E8-F76B-C832-3DEDEA59BFB8}"/>
              </a:ext>
            </a:extLst>
          </p:cNvPr>
          <p:cNvGrpSpPr/>
          <p:nvPr/>
        </p:nvGrpSpPr>
        <p:grpSpPr>
          <a:xfrm>
            <a:off x="4288972" y="707571"/>
            <a:ext cx="7630885" cy="5400784"/>
            <a:chOff x="533400" y="1219200"/>
            <a:chExt cx="8221905" cy="5410200"/>
          </a:xfrm>
        </p:grpSpPr>
        <p:pic>
          <p:nvPicPr>
            <p:cNvPr id="5" name="Picture 2">
              <a:extLst>
                <a:ext uri="{FF2B5EF4-FFF2-40B4-BE49-F238E27FC236}">
                  <a16:creationId xmlns:a16="http://schemas.microsoft.com/office/drawing/2014/main" id="{EFCDE52B-48DE-69B5-7281-BF9B89FF493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143" t="7858" r="1615" b="4727"/>
            <a:stretch/>
          </p:blipFill>
          <p:spPr bwMode="auto">
            <a:xfrm>
              <a:off x="533400" y="1219200"/>
              <a:ext cx="8221905"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a16="http://schemas.microsoft.com/office/drawing/2014/main" id="{488BA334-3B09-18B3-635A-F9FD155323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535" t="25004" r="13975" b="57851"/>
            <a:stretch/>
          </p:blipFill>
          <p:spPr bwMode="auto">
            <a:xfrm>
              <a:off x="6231467" y="2280355"/>
              <a:ext cx="1478844" cy="1061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FF2B5EF4-FFF2-40B4-BE49-F238E27FC236}">
                  <a16:creationId xmlns:a16="http://schemas.microsoft.com/office/drawing/2014/main" id="{F64C7D5B-10A9-C55A-5771-69AEB81A050A}"/>
                </a:ext>
              </a:extLst>
            </p:cNvPr>
            <p:cNvSpPr/>
            <p:nvPr/>
          </p:nvSpPr>
          <p:spPr>
            <a:xfrm>
              <a:off x="6231467" y="2280355"/>
              <a:ext cx="1478844" cy="1061156"/>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4870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11 - China</a:t>
            </a:r>
          </a:p>
        </p:txBody>
      </p:sp>
      <p:sp>
        <p:nvSpPr>
          <p:cNvPr id="7" name="Content Placeholder 2">
            <a:extLst>
              <a:ext uri="{FF2B5EF4-FFF2-40B4-BE49-F238E27FC236}">
                <a16:creationId xmlns:a16="http://schemas.microsoft.com/office/drawing/2014/main" id="{5121A1A4-EDBD-4481-253E-450C15CB4340}"/>
              </a:ext>
            </a:extLst>
          </p:cNvPr>
          <p:cNvSpPr>
            <a:spLocks noGrp="1"/>
          </p:cNvSpPr>
          <p:nvPr>
            <p:ph idx="1"/>
          </p:nvPr>
        </p:nvSpPr>
        <p:spPr>
          <a:xfrm>
            <a:off x="1175657" y="2022059"/>
            <a:ext cx="5954486" cy="3570705"/>
          </a:xfrm>
        </p:spPr>
        <p:txBody>
          <a:bodyPr>
            <a:normAutofit/>
          </a:bodyPr>
          <a:lstStyle/>
          <a:p>
            <a:pPr marL="0" indent="0" algn="ctr">
              <a:buNone/>
            </a:pPr>
            <a:r>
              <a:rPr lang="en-US" sz="1600" b="1" u="sng" dirty="0">
                <a:latin typeface="Century Gothic" pitchFamily="34" charset="0"/>
              </a:rPr>
              <a:t>Artefact 11—Bronze Wine Container</a:t>
            </a:r>
          </a:p>
          <a:p>
            <a:pPr marL="0" indent="0" algn="ctr">
              <a:buNone/>
            </a:pPr>
            <a:endParaRPr lang="en-US" sz="1600" b="1" u="sng" dirty="0">
              <a:latin typeface="Century Gothic" pitchFamily="34" charset="0"/>
            </a:endParaRPr>
          </a:p>
          <a:p>
            <a:r>
              <a:rPr lang="en-US" sz="1600" dirty="0">
                <a:latin typeface="Century Gothic" pitchFamily="34" charset="0"/>
              </a:rPr>
              <a:t>Some of the oldest works of art from China are bronze containers. These containers included cooking pots, wine jars and water vessels that were used to offer food and drink to gods in ceremonies and rituals. </a:t>
            </a:r>
          </a:p>
          <a:p>
            <a:r>
              <a:rPr lang="en-US" sz="1600" dirty="0">
                <a:latin typeface="Century Gothic" pitchFamily="34" charset="0"/>
              </a:rPr>
              <a:t>Bronze containers symbolized rank and often contained references to ancient culture and music. </a:t>
            </a:r>
          </a:p>
          <a:p>
            <a:r>
              <a:rPr lang="en-US" sz="1600" dirty="0">
                <a:latin typeface="Century Gothic" pitchFamily="34" charset="0"/>
              </a:rPr>
              <a:t>Bronze containers and figures were generally made by making a wax cast of the item, then pouring in the molten metal.</a:t>
            </a:r>
          </a:p>
        </p:txBody>
      </p:sp>
      <p:pic>
        <p:nvPicPr>
          <p:cNvPr id="3" name="Picture 2">
            <a:extLst>
              <a:ext uri="{FF2B5EF4-FFF2-40B4-BE49-F238E27FC236}">
                <a16:creationId xmlns:a16="http://schemas.microsoft.com/office/drawing/2014/main" id="{693CA0E8-92E6-D54B-96C3-7D3DAB4EA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2227023"/>
            <a:ext cx="4648200" cy="3160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0991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12 - China</a:t>
            </a:r>
          </a:p>
        </p:txBody>
      </p:sp>
      <p:sp>
        <p:nvSpPr>
          <p:cNvPr id="7" name="Content Placeholder 2">
            <a:extLst>
              <a:ext uri="{FF2B5EF4-FFF2-40B4-BE49-F238E27FC236}">
                <a16:creationId xmlns:a16="http://schemas.microsoft.com/office/drawing/2014/main" id="{5121A1A4-EDBD-4481-253E-450C15CB4340}"/>
              </a:ext>
            </a:extLst>
          </p:cNvPr>
          <p:cNvSpPr>
            <a:spLocks noGrp="1"/>
          </p:cNvSpPr>
          <p:nvPr>
            <p:ph idx="1"/>
          </p:nvPr>
        </p:nvSpPr>
        <p:spPr>
          <a:xfrm>
            <a:off x="1175657" y="2022059"/>
            <a:ext cx="5954486" cy="3570705"/>
          </a:xfrm>
        </p:spPr>
        <p:txBody>
          <a:bodyPr>
            <a:normAutofit lnSpcReduction="10000"/>
          </a:bodyPr>
          <a:lstStyle/>
          <a:p>
            <a:pPr marL="0" indent="0" algn="ctr">
              <a:buNone/>
            </a:pPr>
            <a:r>
              <a:rPr lang="en-US" sz="1400" b="1" u="sng" dirty="0">
                <a:latin typeface="Century Gothic" pitchFamily="34" charset="0"/>
              </a:rPr>
              <a:t>Artefact 12—Dragon-shaped Grave Ornament </a:t>
            </a:r>
          </a:p>
          <a:p>
            <a:pPr marL="0" indent="0" algn="ctr">
              <a:buNone/>
            </a:pPr>
            <a:endParaRPr lang="en-US" sz="1400" b="1" u="sng" dirty="0">
              <a:latin typeface="Century Gothic" pitchFamily="34" charset="0"/>
            </a:endParaRPr>
          </a:p>
          <a:p>
            <a:pPr marL="0" indent="0">
              <a:buNone/>
            </a:pPr>
            <a:r>
              <a:rPr lang="en-US" sz="1800" dirty="0">
                <a:latin typeface="Century Gothic" pitchFamily="34" charset="0"/>
              </a:rPr>
              <a:t>This grave ornament was excavated from a tomb of a high-ranking noble in the palace area of </a:t>
            </a:r>
            <a:r>
              <a:rPr lang="en-US" sz="1800" dirty="0" err="1">
                <a:latin typeface="Century Gothic" pitchFamily="34" charset="0"/>
              </a:rPr>
              <a:t>Erlitou</a:t>
            </a:r>
            <a:r>
              <a:rPr lang="en-US" sz="1800" dirty="0">
                <a:latin typeface="Century Gothic" pitchFamily="34" charset="0"/>
              </a:rPr>
              <a:t>. The turquoise dragon was found between the shoulder and the hipbone of the owner of the tomb. The dragon ornament, 70.2 cm long, is made up of more than 2,000 pieces of turquoise.</a:t>
            </a:r>
          </a:p>
          <a:p>
            <a:pPr marL="0" indent="0">
              <a:buNone/>
            </a:pPr>
            <a:r>
              <a:rPr lang="en-US" sz="1800" dirty="0">
                <a:latin typeface="Century Gothic" pitchFamily="34" charset="0"/>
              </a:rPr>
              <a:t>The owner of the tomb must have been put in an important position by the king of the Xia Dynasty, since he was buried in the palace area and allowed to take the ceremonial club to the other world after he died.</a:t>
            </a:r>
          </a:p>
        </p:txBody>
      </p:sp>
      <p:pic>
        <p:nvPicPr>
          <p:cNvPr id="4" name="Picture 2">
            <a:extLst>
              <a:ext uri="{FF2B5EF4-FFF2-40B4-BE49-F238E27FC236}">
                <a16:creationId xmlns:a16="http://schemas.microsoft.com/office/drawing/2014/main" id="{A5A8F4A6-6740-52CB-7439-073B824163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111"/>
          <a:stretch/>
        </p:blipFill>
        <p:spPr bwMode="auto">
          <a:xfrm>
            <a:off x="7228214" y="2877361"/>
            <a:ext cx="4571901" cy="2243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9108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13 - China</a:t>
            </a:r>
          </a:p>
        </p:txBody>
      </p:sp>
      <p:sp>
        <p:nvSpPr>
          <p:cNvPr id="7" name="Content Placeholder 2">
            <a:extLst>
              <a:ext uri="{FF2B5EF4-FFF2-40B4-BE49-F238E27FC236}">
                <a16:creationId xmlns:a16="http://schemas.microsoft.com/office/drawing/2014/main" id="{5121A1A4-EDBD-4481-253E-450C15CB4340}"/>
              </a:ext>
            </a:extLst>
          </p:cNvPr>
          <p:cNvSpPr>
            <a:spLocks noGrp="1"/>
          </p:cNvSpPr>
          <p:nvPr>
            <p:ph idx="1"/>
          </p:nvPr>
        </p:nvSpPr>
        <p:spPr>
          <a:xfrm>
            <a:off x="1175657" y="2022059"/>
            <a:ext cx="5954486" cy="3570705"/>
          </a:xfrm>
        </p:spPr>
        <p:txBody>
          <a:bodyPr>
            <a:normAutofit/>
          </a:bodyPr>
          <a:lstStyle/>
          <a:p>
            <a:pPr marL="0" indent="0" algn="ctr">
              <a:buNone/>
            </a:pPr>
            <a:r>
              <a:rPr lang="en-US" sz="1400" b="1" u="sng" dirty="0">
                <a:latin typeface="Century Gothic" pitchFamily="34" charset="0"/>
              </a:rPr>
              <a:t>Artefact 13—City Walls and Moat at </a:t>
            </a:r>
            <a:r>
              <a:rPr lang="en-US" sz="1400" b="1" u="sng" dirty="0" err="1">
                <a:latin typeface="Century Gothic" pitchFamily="34" charset="0"/>
              </a:rPr>
              <a:t>Erlitou</a:t>
            </a:r>
            <a:endParaRPr lang="en-US" sz="1400" b="1" u="sng" dirty="0">
              <a:latin typeface="Century Gothic" pitchFamily="34" charset="0"/>
            </a:endParaRPr>
          </a:p>
          <a:p>
            <a:r>
              <a:rPr lang="en-US" sz="1400" dirty="0">
                <a:latin typeface="Century Gothic" pitchFamily="34" charset="0"/>
              </a:rPr>
              <a:t>A city wall and moats enclosed </a:t>
            </a:r>
            <a:r>
              <a:rPr lang="en-US" sz="1400" dirty="0" err="1">
                <a:latin typeface="Century Gothic" pitchFamily="34" charset="0"/>
              </a:rPr>
              <a:t>Erlitou</a:t>
            </a:r>
            <a:r>
              <a:rPr lang="en-US" sz="1400" dirty="0">
                <a:latin typeface="Century Gothic" pitchFamily="34" charset="0"/>
              </a:rPr>
              <a:t>, the city that many archaeologists believe was the capital of the Xia Dynasty. The two moats from the Xia time period ran parallel to each other.</a:t>
            </a:r>
          </a:p>
          <a:p>
            <a:r>
              <a:rPr lang="en-US" sz="1400" dirty="0">
                <a:latin typeface="Century Gothic" pitchFamily="34" charset="0"/>
              </a:rPr>
              <a:t>"The remains of the city wall were composed of several different layers of earth, showing that the wall had been renewed or restored again and again in antiquity," said team leader, Wang </a:t>
            </a:r>
            <a:r>
              <a:rPr lang="en-US" sz="1400" dirty="0" err="1">
                <a:latin typeface="Century Gothic" pitchFamily="34" charset="0"/>
              </a:rPr>
              <a:t>Wenhua</a:t>
            </a:r>
            <a:r>
              <a:rPr lang="en-US" sz="1400" dirty="0">
                <a:latin typeface="Century Gothic" pitchFamily="34" charset="0"/>
              </a:rPr>
              <a:t>.</a:t>
            </a:r>
          </a:p>
          <a:p>
            <a:r>
              <a:rPr lang="en-US" sz="1400" dirty="0">
                <a:latin typeface="Century Gothic" pitchFamily="34" charset="0"/>
              </a:rPr>
              <a:t>Remains of foundations, tombs, ash pits and ash ditches together with many other relics were discovered inside the city site. </a:t>
            </a:r>
          </a:p>
        </p:txBody>
      </p:sp>
      <p:pic>
        <p:nvPicPr>
          <p:cNvPr id="3" name="Picture 2">
            <a:extLst>
              <a:ext uri="{FF2B5EF4-FFF2-40B4-BE49-F238E27FC236}">
                <a16:creationId xmlns:a16="http://schemas.microsoft.com/office/drawing/2014/main" id="{AD14C0A7-7B99-AE66-2FEF-E4D856F91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1515" y="778404"/>
            <a:ext cx="3543561" cy="484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2373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14 - China</a:t>
            </a:r>
          </a:p>
        </p:txBody>
      </p:sp>
      <p:sp>
        <p:nvSpPr>
          <p:cNvPr id="7" name="Content Placeholder 2">
            <a:extLst>
              <a:ext uri="{FF2B5EF4-FFF2-40B4-BE49-F238E27FC236}">
                <a16:creationId xmlns:a16="http://schemas.microsoft.com/office/drawing/2014/main" id="{5121A1A4-EDBD-4481-253E-450C15CB4340}"/>
              </a:ext>
            </a:extLst>
          </p:cNvPr>
          <p:cNvSpPr>
            <a:spLocks noGrp="1"/>
          </p:cNvSpPr>
          <p:nvPr>
            <p:ph idx="1"/>
          </p:nvPr>
        </p:nvSpPr>
        <p:spPr>
          <a:xfrm>
            <a:off x="1175657" y="2022059"/>
            <a:ext cx="5954486" cy="3570705"/>
          </a:xfrm>
        </p:spPr>
        <p:txBody>
          <a:bodyPr>
            <a:normAutofit/>
          </a:bodyPr>
          <a:lstStyle/>
          <a:p>
            <a:pPr marL="0" indent="0" algn="ctr">
              <a:buNone/>
            </a:pPr>
            <a:r>
              <a:rPr lang="en-US" sz="1400" b="1" u="sng" dirty="0">
                <a:latin typeface="Century Gothic" pitchFamily="34" charset="0"/>
              </a:rPr>
              <a:t>Artefact 14—Coins from Zhou Dynasty</a:t>
            </a:r>
            <a:r>
              <a:rPr lang="en-US" sz="1400" dirty="0">
                <a:latin typeface="Century Gothic" pitchFamily="34" charset="0"/>
              </a:rPr>
              <a:t>　</a:t>
            </a:r>
          </a:p>
          <a:p>
            <a:pPr marL="0" indent="0" algn="ctr">
              <a:buNone/>
            </a:pPr>
            <a:endParaRPr lang="en-US" sz="1400" dirty="0">
              <a:latin typeface="Century Gothic" pitchFamily="34" charset="0"/>
            </a:endParaRPr>
          </a:p>
          <a:p>
            <a:r>
              <a:rPr lang="en-US" sz="1400" dirty="0">
                <a:latin typeface="Century Gothic" pitchFamily="34" charset="0"/>
              </a:rPr>
              <a:t>More than one hundred thousand coins, as well as the molds used to make them were unearthed from the remains of a workshop at Luoyang, a city from the Zhou period.</a:t>
            </a:r>
          </a:p>
          <a:p>
            <a:r>
              <a:rPr lang="en-US" sz="1400" dirty="0">
                <a:latin typeface="Century Gothic" pitchFamily="34" charset="0"/>
              </a:rPr>
              <a:t>During the Warring States period (Zhou Dynasty) coins became common.  Appropriately, almost all of the coins were shaped like spades, knives, or clubs.</a:t>
            </a:r>
          </a:p>
          <a:p>
            <a:r>
              <a:rPr lang="en-US" sz="1400" dirty="0">
                <a:latin typeface="Century Gothic" pitchFamily="34" charset="0"/>
              </a:rPr>
              <a:t>In this way, a new type of currency exchange system was fully established. The fact that so many coins were being minted during the Zhou period shows that a money economy (rather than a barter economy based on direct trade) was beginning to develop.</a:t>
            </a:r>
          </a:p>
        </p:txBody>
      </p:sp>
      <p:grpSp>
        <p:nvGrpSpPr>
          <p:cNvPr id="4" name="Group 3">
            <a:extLst>
              <a:ext uri="{FF2B5EF4-FFF2-40B4-BE49-F238E27FC236}">
                <a16:creationId xmlns:a16="http://schemas.microsoft.com/office/drawing/2014/main" id="{1D65625B-5E7A-92F5-C150-86FD83B47AAE}"/>
              </a:ext>
            </a:extLst>
          </p:cNvPr>
          <p:cNvGrpSpPr/>
          <p:nvPr/>
        </p:nvGrpSpPr>
        <p:grpSpPr>
          <a:xfrm>
            <a:off x="7467602" y="3124199"/>
            <a:ext cx="4463142" cy="2906561"/>
            <a:chOff x="762000" y="248354"/>
            <a:chExt cx="8022759" cy="6000928"/>
          </a:xfrm>
        </p:grpSpPr>
        <p:pic>
          <p:nvPicPr>
            <p:cNvPr id="5" name="Picture 2">
              <a:extLst>
                <a:ext uri="{FF2B5EF4-FFF2-40B4-BE49-F238E27FC236}">
                  <a16:creationId xmlns:a16="http://schemas.microsoft.com/office/drawing/2014/main" id="{55D418BB-A152-89A5-5EC3-26D45173DB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60" r="16931"/>
            <a:stretch/>
          </p:blipFill>
          <p:spPr bwMode="auto">
            <a:xfrm>
              <a:off x="4648200" y="248354"/>
              <a:ext cx="4136559" cy="6000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2D035BE6-F127-E47B-2183-2ED37C401D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82" r="50000" b="6386"/>
            <a:stretch/>
          </p:blipFill>
          <p:spPr bwMode="auto">
            <a:xfrm>
              <a:off x="762000" y="261333"/>
              <a:ext cx="3581400" cy="598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140686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15 - China</a:t>
            </a:r>
          </a:p>
        </p:txBody>
      </p:sp>
      <p:sp>
        <p:nvSpPr>
          <p:cNvPr id="7" name="Content Placeholder 2">
            <a:extLst>
              <a:ext uri="{FF2B5EF4-FFF2-40B4-BE49-F238E27FC236}">
                <a16:creationId xmlns:a16="http://schemas.microsoft.com/office/drawing/2014/main" id="{5121A1A4-EDBD-4481-253E-450C15CB4340}"/>
              </a:ext>
            </a:extLst>
          </p:cNvPr>
          <p:cNvSpPr>
            <a:spLocks noGrp="1"/>
          </p:cNvSpPr>
          <p:nvPr>
            <p:ph idx="1"/>
          </p:nvPr>
        </p:nvSpPr>
        <p:spPr>
          <a:xfrm>
            <a:off x="1175657" y="2022059"/>
            <a:ext cx="5954486" cy="3570705"/>
          </a:xfrm>
        </p:spPr>
        <p:txBody>
          <a:bodyPr>
            <a:normAutofit/>
          </a:bodyPr>
          <a:lstStyle/>
          <a:p>
            <a:pPr marL="0" indent="0" algn="ctr">
              <a:buNone/>
            </a:pPr>
            <a:r>
              <a:rPr lang="en-US" sz="1400" b="1" u="sng" dirty="0">
                <a:latin typeface="Century Gothic" pitchFamily="34" charset="0"/>
              </a:rPr>
              <a:t>Artefact 15—Oracle Bones</a:t>
            </a:r>
          </a:p>
          <a:p>
            <a:pPr marL="0" indent="0" algn="ctr">
              <a:buNone/>
            </a:pPr>
            <a:endParaRPr lang="en-US" sz="1400" b="1" u="sng" dirty="0">
              <a:latin typeface="Century Gothic" pitchFamily="34" charset="0"/>
            </a:endParaRPr>
          </a:p>
          <a:p>
            <a:r>
              <a:rPr lang="en-US" sz="1400" dirty="0">
                <a:latin typeface="Century Gothic" pitchFamily="34" charset="0"/>
              </a:rPr>
              <a:t>Oracle bones are a type of artifact found in archaeological sites from the Shang Dynasty in China. The site of Anyang had over 10,000 of these objects, primarily ox shoulder blades and turtle shells carved with archaic forms of Chinese characters. </a:t>
            </a:r>
          </a:p>
          <a:p>
            <a:endParaRPr lang="en-US" sz="1400" dirty="0">
              <a:latin typeface="Century Gothic" pitchFamily="34" charset="0"/>
            </a:endParaRPr>
          </a:p>
          <a:p>
            <a:r>
              <a:rPr lang="en-US" sz="1400" dirty="0">
                <a:latin typeface="Century Gothic" pitchFamily="34" charset="0"/>
              </a:rPr>
              <a:t>Oracle bones were used to practice of a form of divination, or fortune-telling.  Seers told the future based on the cracks in an animal bone or turtle shell after they had been heated in a fire. The cracks were then used to determine the future. </a:t>
            </a:r>
          </a:p>
        </p:txBody>
      </p:sp>
      <p:grpSp>
        <p:nvGrpSpPr>
          <p:cNvPr id="3" name="Group 2">
            <a:extLst>
              <a:ext uri="{FF2B5EF4-FFF2-40B4-BE49-F238E27FC236}">
                <a16:creationId xmlns:a16="http://schemas.microsoft.com/office/drawing/2014/main" id="{1807BD8E-404F-4573-2BBA-588767E4416B}"/>
              </a:ext>
            </a:extLst>
          </p:cNvPr>
          <p:cNvGrpSpPr/>
          <p:nvPr/>
        </p:nvGrpSpPr>
        <p:grpSpPr>
          <a:xfrm>
            <a:off x="7511144" y="2601686"/>
            <a:ext cx="4201885" cy="2800350"/>
            <a:chOff x="381000" y="122588"/>
            <a:chExt cx="8337083" cy="6076950"/>
          </a:xfrm>
        </p:grpSpPr>
        <p:pic>
          <p:nvPicPr>
            <p:cNvPr id="8" name="Picture 2">
              <a:extLst>
                <a:ext uri="{FF2B5EF4-FFF2-40B4-BE49-F238E27FC236}">
                  <a16:creationId xmlns:a16="http://schemas.microsoft.com/office/drawing/2014/main" id="{83430BDB-4713-837C-675A-64B3F366A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2588"/>
              <a:ext cx="4105275" cy="607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a:extLst>
                <a:ext uri="{FF2B5EF4-FFF2-40B4-BE49-F238E27FC236}">
                  <a16:creationId xmlns:a16="http://schemas.microsoft.com/office/drawing/2014/main" id="{CC1492C3-B270-36D2-0277-1E0BEF0B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2588"/>
              <a:ext cx="3841283" cy="607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99807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57AE976D-FC14-AB94-6150-EF5686081616}"/>
              </a:ext>
            </a:extLst>
          </p:cNvPr>
          <p:cNvSpPr>
            <a:spLocks noGrp="1"/>
          </p:cNvSpPr>
          <p:nvPr>
            <p:ph idx="1"/>
          </p:nvPr>
        </p:nvSpPr>
        <p:spPr>
          <a:xfrm>
            <a:off x="4104079" y="200807"/>
            <a:ext cx="8082236" cy="6456385"/>
          </a:xfrm>
        </p:spPr>
        <p:txBody>
          <a:bodyPr anchor="ctr">
            <a:normAutofit/>
          </a:bodyPr>
          <a:lstStyle/>
          <a:p>
            <a:pPr algn="ctr"/>
            <a:r>
              <a:rPr lang="en-US" sz="3200" dirty="0"/>
              <a:t>It is believed that approximately </a:t>
            </a:r>
            <a:r>
              <a:rPr lang="en-US" sz="3200" b="1" i="1" u="sng" dirty="0">
                <a:solidFill>
                  <a:schemeClr val="accent6">
                    <a:lumMod val="75000"/>
                  </a:schemeClr>
                </a:solidFill>
              </a:rPr>
              <a:t>100,000 years ago</a:t>
            </a:r>
            <a:r>
              <a:rPr lang="en-US" sz="3200" dirty="0"/>
              <a:t>, these first humans </a:t>
            </a:r>
            <a:r>
              <a:rPr lang="en-US" sz="3200" b="1" i="1" u="sng" dirty="0">
                <a:solidFill>
                  <a:schemeClr val="accent6">
                    <a:lumMod val="75000"/>
                  </a:schemeClr>
                </a:solidFill>
              </a:rPr>
              <a:t>left Africa and arrived in the Middle East</a:t>
            </a:r>
            <a:r>
              <a:rPr lang="en-US" sz="3200" dirty="0"/>
              <a:t>. Over thousands of years, many waves of </a:t>
            </a:r>
            <a:r>
              <a:rPr lang="en-US" sz="3200" b="1" i="1" u="sng" dirty="0">
                <a:solidFill>
                  <a:schemeClr val="accent6">
                    <a:lumMod val="75000"/>
                  </a:schemeClr>
                </a:solidFill>
              </a:rPr>
              <a:t>migrating</a:t>
            </a:r>
            <a:r>
              <a:rPr lang="en-US" sz="3200" dirty="0"/>
              <a:t> groups of humans left Africa, travelling in different directions and living nomadic lifestyles. </a:t>
            </a:r>
          </a:p>
          <a:p>
            <a:pPr algn="ctr"/>
            <a:endParaRPr lang="en-US" sz="3200" dirty="0"/>
          </a:p>
          <a:p>
            <a:pPr algn="ctr"/>
            <a:r>
              <a:rPr lang="en-US" sz="3200" b="1" i="1" u="sng" dirty="0">
                <a:solidFill>
                  <a:schemeClr val="accent6">
                    <a:lumMod val="75000"/>
                  </a:schemeClr>
                </a:solidFill>
              </a:rPr>
              <a:t>Evidence of agriculture </a:t>
            </a:r>
            <a:r>
              <a:rPr lang="en-US" sz="3200" dirty="0"/>
              <a:t>dating back to that time was discovered in the Middle East, which proved that humans were able to at one point – </a:t>
            </a:r>
            <a:r>
              <a:rPr lang="en-US" sz="3200" b="1" i="1" u="sng" dirty="0">
                <a:solidFill>
                  <a:schemeClr val="accent6">
                    <a:lumMod val="75000"/>
                  </a:schemeClr>
                </a:solidFill>
              </a:rPr>
              <a:t>settle</a:t>
            </a:r>
            <a:r>
              <a:rPr lang="en-US" sz="3200" dirty="0"/>
              <a:t> in one place. From then on, humans started to develop </a:t>
            </a:r>
            <a:r>
              <a:rPr lang="en-US" sz="3200" b="1" i="1" u="sng" dirty="0">
                <a:solidFill>
                  <a:schemeClr val="accent6">
                    <a:lumMod val="75000"/>
                  </a:schemeClr>
                </a:solidFill>
              </a:rPr>
              <a:t>increasingly complex </a:t>
            </a:r>
            <a:r>
              <a:rPr lang="en-US" sz="3200" dirty="0"/>
              <a:t>societies and civilizations.</a:t>
            </a:r>
          </a:p>
        </p:txBody>
      </p:sp>
      <p:sp>
        <p:nvSpPr>
          <p:cNvPr id="2" name="TextBox 1">
            <a:extLst>
              <a:ext uri="{FF2B5EF4-FFF2-40B4-BE49-F238E27FC236}">
                <a16:creationId xmlns:a16="http://schemas.microsoft.com/office/drawing/2014/main" id="{DAA86576-1C4D-C573-3270-B4750ABB4DDF}"/>
              </a:ext>
            </a:extLst>
          </p:cNvPr>
          <p:cNvSpPr txBox="1"/>
          <p:nvPr/>
        </p:nvSpPr>
        <p:spPr>
          <a:xfrm>
            <a:off x="330740" y="6225702"/>
            <a:ext cx="3443592" cy="369651"/>
          </a:xfrm>
          <a:prstGeom prst="rect">
            <a:avLst/>
          </a:prstGeom>
          <a:noFill/>
        </p:spPr>
        <p:txBody>
          <a:bodyPr wrap="square" rtlCol="0">
            <a:spAutoFit/>
          </a:bodyPr>
          <a:lstStyle/>
          <a:p>
            <a:pPr algn="ctr"/>
            <a:r>
              <a:rPr lang="en-US" i="1" dirty="0">
                <a:solidFill>
                  <a:schemeClr val="accent6">
                    <a:lumMod val="40000"/>
                    <a:lumOff val="60000"/>
                  </a:schemeClr>
                </a:solidFill>
              </a:rPr>
              <a:t>Read through the following</a:t>
            </a:r>
          </a:p>
        </p:txBody>
      </p:sp>
    </p:spTree>
    <p:extLst>
      <p:ext uri="{BB962C8B-B14F-4D97-AF65-F5344CB8AC3E}">
        <p14:creationId xmlns:p14="http://schemas.microsoft.com/office/powerpoint/2010/main" val="71523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pPr algn="ctr"/>
            <a:r>
              <a:rPr lang="en-US" sz="3600" dirty="0">
                <a:solidFill>
                  <a:srgbClr val="FFFFFF"/>
                </a:solidFill>
                <a:latin typeface="Cuneiforme" pitchFamily="82" charset="0"/>
                <a:cs typeface="Cuneiforme" pitchFamily="82" charset="0"/>
              </a:rPr>
              <a:t>Dig Site:  Ancient Egypt</a:t>
            </a:r>
            <a:endParaRPr lang="en-US" sz="3600" dirty="0">
              <a:solidFill>
                <a:srgbClr val="FFFFFF"/>
              </a:solidFill>
            </a:endParaRPr>
          </a:p>
        </p:txBody>
      </p:sp>
      <p:sp>
        <p:nvSpPr>
          <p:cNvPr id="16" name="Rectangle 15">
            <a:extLst>
              <a:ext uri="{FF2B5EF4-FFF2-40B4-BE49-F238E27FC236}">
                <a16:creationId xmlns:a16="http://schemas.microsoft.com/office/drawing/2014/main" id="{6669F804-A677-4B75-95F4-A5E4426FB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 name="Group 2">
            <a:extLst>
              <a:ext uri="{FF2B5EF4-FFF2-40B4-BE49-F238E27FC236}">
                <a16:creationId xmlns:a16="http://schemas.microsoft.com/office/drawing/2014/main" id="{55A54646-CFC8-23CA-46DA-4D1D592DCC21}"/>
              </a:ext>
            </a:extLst>
          </p:cNvPr>
          <p:cNvGrpSpPr/>
          <p:nvPr/>
        </p:nvGrpSpPr>
        <p:grpSpPr>
          <a:xfrm>
            <a:off x="4482313" y="838199"/>
            <a:ext cx="7217317" cy="5236029"/>
            <a:chOff x="533400" y="990600"/>
            <a:chExt cx="8221905" cy="5410200"/>
          </a:xfrm>
        </p:grpSpPr>
        <p:pic>
          <p:nvPicPr>
            <p:cNvPr id="8" name="Picture 2">
              <a:extLst>
                <a:ext uri="{FF2B5EF4-FFF2-40B4-BE49-F238E27FC236}">
                  <a16:creationId xmlns:a16="http://schemas.microsoft.com/office/drawing/2014/main" id="{31A52854-C09E-43CE-245A-C0C47913383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143" t="7858" r="1615" b="4727"/>
            <a:stretch/>
          </p:blipFill>
          <p:spPr bwMode="auto">
            <a:xfrm>
              <a:off x="533400" y="990600"/>
              <a:ext cx="8221905"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a:extLst>
                <a:ext uri="{FF2B5EF4-FFF2-40B4-BE49-F238E27FC236}">
                  <a16:creationId xmlns:a16="http://schemas.microsoft.com/office/drawing/2014/main" id="{BEA36F25-D4D3-AE96-8A67-C85600A0FC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530" t="38233" r="63411" b="43814"/>
            <a:stretch/>
          </p:blipFill>
          <p:spPr bwMode="auto">
            <a:xfrm>
              <a:off x="2257063" y="2870522"/>
              <a:ext cx="1273216" cy="111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A8F562F6-7171-3F49-9D5F-CBAFD66ED770}"/>
                </a:ext>
              </a:extLst>
            </p:cNvPr>
            <p:cNvSpPr/>
            <p:nvPr/>
          </p:nvSpPr>
          <p:spPr>
            <a:xfrm>
              <a:off x="2275390" y="2870522"/>
              <a:ext cx="1254889" cy="1111169"/>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88307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16 - Egypt</a:t>
            </a:r>
          </a:p>
        </p:txBody>
      </p:sp>
      <p:sp>
        <p:nvSpPr>
          <p:cNvPr id="7" name="Content Placeholder 2">
            <a:extLst>
              <a:ext uri="{FF2B5EF4-FFF2-40B4-BE49-F238E27FC236}">
                <a16:creationId xmlns:a16="http://schemas.microsoft.com/office/drawing/2014/main" id="{5121A1A4-EDBD-4481-253E-450C15CB4340}"/>
              </a:ext>
            </a:extLst>
          </p:cNvPr>
          <p:cNvSpPr>
            <a:spLocks noGrp="1"/>
          </p:cNvSpPr>
          <p:nvPr>
            <p:ph idx="1"/>
          </p:nvPr>
        </p:nvSpPr>
        <p:spPr>
          <a:xfrm>
            <a:off x="1175657" y="2022059"/>
            <a:ext cx="5954486" cy="3570705"/>
          </a:xfrm>
        </p:spPr>
        <p:txBody>
          <a:bodyPr>
            <a:normAutofit fontScale="85000" lnSpcReduction="20000"/>
          </a:bodyPr>
          <a:lstStyle/>
          <a:p>
            <a:pPr marL="0" indent="0" algn="ctr">
              <a:buNone/>
            </a:pPr>
            <a:r>
              <a:rPr lang="en-US" sz="1200" b="1" u="sng" dirty="0">
                <a:latin typeface="Century Gothic" pitchFamily="34" charset="0"/>
              </a:rPr>
              <a:t>Artefact 16 - Mummification tools  </a:t>
            </a:r>
          </a:p>
          <a:p>
            <a:pPr marL="0" indent="0" algn="ctr">
              <a:buNone/>
            </a:pPr>
            <a:r>
              <a:rPr lang="en-US" sz="1200" dirty="0">
                <a:latin typeface="Century Gothic" pitchFamily="34" charset="0"/>
              </a:rPr>
              <a:t>(brain hooks, oil jar, funnel, and embalmer’s knife)</a:t>
            </a:r>
            <a:br>
              <a:rPr lang="en-US" sz="1200" b="1" dirty="0">
                <a:latin typeface="Century Gothic" pitchFamily="34" charset="0"/>
              </a:rPr>
            </a:br>
            <a:endParaRPr lang="en-US" sz="1200" dirty="0">
              <a:latin typeface="Century Gothic" pitchFamily="34" charset="0"/>
            </a:endParaRPr>
          </a:p>
          <a:p>
            <a:r>
              <a:rPr lang="en-US" sz="1400" dirty="0">
                <a:latin typeface="Century Gothic" pitchFamily="34" charset="0"/>
              </a:rPr>
              <a:t>Egyptians believed that all people had souls, which they referred to as ‘ka.’ The ka was a person's double, sort of an invisible twin, which supposedly lived in the body until death. It was necessary to prevent the dead body from decaying because the ka still needed it! This is why the Egyptians wanted to preserve the dead in as life-like a state as possible. Mummification was the guarantee of eternal life.</a:t>
            </a:r>
          </a:p>
          <a:p>
            <a:r>
              <a:rPr lang="en-US" sz="1400" dirty="0">
                <a:latin typeface="Century Gothic" pitchFamily="34" charset="0"/>
              </a:rPr>
              <a:t>After being delivered to the embalming place, the deceased was placed upon a slanted table. The first task that needed to be done was to remove the soft, moist body parts that would cause decay. As these parts were removed, blood and other bodily fluids trickled out and flowed down the table into a collecting bowl.</a:t>
            </a:r>
          </a:p>
          <a:p>
            <a:r>
              <a:rPr lang="en-US" sz="1400" dirty="0">
                <a:latin typeface="Century Gothic" pitchFamily="34" charset="0"/>
              </a:rPr>
              <a:t>The first part to be removed from a mummy was the brain.  The bone that separates the nasal cavity from the brain cavity was broken open by ramming a sharp instrument up the nose. Then, a long hook was used to stir up the brain until it was liquefied. By turning the body face down, the brain would spill out the nostrils. The Egyptians were so rough on the brain because they didn't realize its importance. They thought its purpose was just to produce snot!</a:t>
            </a:r>
          </a:p>
          <a:p>
            <a:endParaRPr lang="en-US" sz="1400" dirty="0"/>
          </a:p>
        </p:txBody>
      </p:sp>
      <p:pic>
        <p:nvPicPr>
          <p:cNvPr id="4" name="Picture 2">
            <a:extLst>
              <a:ext uri="{FF2B5EF4-FFF2-40B4-BE49-F238E27FC236}">
                <a16:creationId xmlns:a16="http://schemas.microsoft.com/office/drawing/2014/main" id="{BFB57109-1AE1-C015-B761-9F62EF326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6086" y="1600199"/>
            <a:ext cx="4475579" cy="4240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4778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17 - Egypt</a:t>
            </a:r>
          </a:p>
        </p:txBody>
      </p:sp>
      <p:sp>
        <p:nvSpPr>
          <p:cNvPr id="7" name="Content Placeholder 2">
            <a:extLst>
              <a:ext uri="{FF2B5EF4-FFF2-40B4-BE49-F238E27FC236}">
                <a16:creationId xmlns:a16="http://schemas.microsoft.com/office/drawing/2014/main" id="{5121A1A4-EDBD-4481-253E-450C15CB4340}"/>
              </a:ext>
            </a:extLst>
          </p:cNvPr>
          <p:cNvSpPr>
            <a:spLocks noGrp="1"/>
          </p:cNvSpPr>
          <p:nvPr>
            <p:ph idx="1"/>
          </p:nvPr>
        </p:nvSpPr>
        <p:spPr>
          <a:xfrm>
            <a:off x="1175657" y="2022059"/>
            <a:ext cx="5954486" cy="3570705"/>
          </a:xfrm>
        </p:spPr>
        <p:txBody>
          <a:bodyPr>
            <a:normAutofit lnSpcReduction="10000"/>
          </a:bodyPr>
          <a:lstStyle/>
          <a:p>
            <a:pPr marL="0" indent="0" algn="ctr">
              <a:buNone/>
            </a:pPr>
            <a:r>
              <a:rPr lang="en-US" sz="1100" b="1" u="sng" dirty="0">
                <a:latin typeface="Century Gothic" pitchFamily="34" charset="0"/>
              </a:rPr>
              <a:t>Artefact 17—Canopic Jars</a:t>
            </a:r>
          </a:p>
          <a:p>
            <a:pPr marL="0" indent="0" algn="ctr">
              <a:buNone/>
            </a:pPr>
            <a:endParaRPr lang="en-US" sz="1100" b="1" u="sng" dirty="0">
              <a:latin typeface="Century Gothic" pitchFamily="34" charset="0"/>
            </a:endParaRPr>
          </a:p>
          <a:p>
            <a:r>
              <a:rPr lang="en-US" sz="1600" dirty="0">
                <a:latin typeface="Century Gothic" pitchFamily="34" charset="0"/>
              </a:rPr>
              <a:t>After the brains had been removed from the potential mummy, the next step was to remove some of the major organs.  One of the embalmers would use a blade made of sharpened stone to make an incision in the left side of the abdomen. </a:t>
            </a:r>
          </a:p>
          <a:p>
            <a:r>
              <a:rPr lang="en-US" sz="1600" dirty="0">
                <a:latin typeface="Century Gothic" pitchFamily="34" charset="0"/>
              </a:rPr>
              <a:t>The stomach, intestines, liver, and lungs were removed and preserved by drying them in a special salt called natron. After drying, each of the organs would be put in a canopic jar. The stoppers of canopic jars were shaped like the heads of the four sons of the god Horus. Each son protected the organ placed inside his respective jar.  These jars would be placed inside the tomb upon the burial of the mummy.</a:t>
            </a:r>
          </a:p>
          <a:p>
            <a:endParaRPr lang="en-US" sz="1100" dirty="0">
              <a:latin typeface="Century Gothic" pitchFamily="34" charset="0"/>
            </a:endParaRPr>
          </a:p>
        </p:txBody>
      </p:sp>
      <p:pic>
        <p:nvPicPr>
          <p:cNvPr id="3" name="Picture 2">
            <a:extLst>
              <a:ext uri="{FF2B5EF4-FFF2-40B4-BE49-F238E27FC236}">
                <a16:creationId xmlns:a16="http://schemas.microsoft.com/office/drawing/2014/main" id="{5CCEF2F9-F411-F896-44E9-A30F5F930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2" y="2283411"/>
            <a:ext cx="4306068"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8278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18 - Egypt</a:t>
            </a:r>
          </a:p>
        </p:txBody>
      </p:sp>
      <p:sp>
        <p:nvSpPr>
          <p:cNvPr id="7" name="Content Placeholder 2">
            <a:extLst>
              <a:ext uri="{FF2B5EF4-FFF2-40B4-BE49-F238E27FC236}">
                <a16:creationId xmlns:a16="http://schemas.microsoft.com/office/drawing/2014/main" id="{5121A1A4-EDBD-4481-253E-450C15CB4340}"/>
              </a:ext>
            </a:extLst>
          </p:cNvPr>
          <p:cNvSpPr>
            <a:spLocks noGrp="1"/>
          </p:cNvSpPr>
          <p:nvPr>
            <p:ph idx="1"/>
          </p:nvPr>
        </p:nvSpPr>
        <p:spPr>
          <a:xfrm>
            <a:off x="1175657" y="2022059"/>
            <a:ext cx="5954486" cy="3570705"/>
          </a:xfrm>
        </p:spPr>
        <p:txBody>
          <a:bodyPr>
            <a:normAutofit/>
          </a:bodyPr>
          <a:lstStyle/>
          <a:p>
            <a:pPr marL="0" indent="0" algn="ctr">
              <a:buNone/>
            </a:pPr>
            <a:r>
              <a:rPr lang="en-US" sz="1600" b="1" u="sng" dirty="0">
                <a:latin typeface="Century Gothic" pitchFamily="34" charset="0"/>
              </a:rPr>
              <a:t>Artefact 18—Sistrum</a:t>
            </a:r>
          </a:p>
          <a:p>
            <a:pPr marL="0" indent="0" algn="ctr">
              <a:buNone/>
            </a:pPr>
            <a:endParaRPr lang="en-US" sz="1600" dirty="0">
              <a:latin typeface="Century Gothic" pitchFamily="34" charset="0"/>
            </a:endParaRPr>
          </a:p>
          <a:p>
            <a:r>
              <a:rPr lang="en-US" sz="1600" dirty="0">
                <a:latin typeface="Century Gothic" pitchFamily="34" charset="0"/>
              </a:rPr>
              <a:t>A sistrum was basically a rattle made up of an arch with a handle attached. The arch had a number of cross pieces onto which were threaded metal discs. When the sistrum was shaken, the discs rattled. The top of the handle was often decorated with the head of the god of music, Hathor.</a:t>
            </a:r>
          </a:p>
          <a:p>
            <a:r>
              <a:rPr lang="en-US" sz="1600" dirty="0">
                <a:latin typeface="Century Gothic" pitchFamily="34" charset="0"/>
              </a:rPr>
              <a:t>The sistrum was used in Egyptian festivals and was often played by temple songstresses. It was believed that the sound of rattling also drove off malign forces, preventing them from spoiling the festival.</a:t>
            </a:r>
          </a:p>
          <a:p>
            <a:endParaRPr lang="en-US" sz="1600" dirty="0"/>
          </a:p>
        </p:txBody>
      </p:sp>
      <p:pic>
        <p:nvPicPr>
          <p:cNvPr id="4" name="Picture 2">
            <a:extLst>
              <a:ext uri="{FF2B5EF4-FFF2-40B4-BE49-F238E27FC236}">
                <a16:creationId xmlns:a16="http://schemas.microsoft.com/office/drawing/2014/main" id="{514DB6B7-BC15-651F-314F-60E7260EB9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94132" y="1011981"/>
            <a:ext cx="1622211" cy="44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882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19 - Egypt</a:t>
            </a:r>
          </a:p>
        </p:txBody>
      </p:sp>
      <p:sp>
        <p:nvSpPr>
          <p:cNvPr id="7" name="Content Placeholder 2">
            <a:extLst>
              <a:ext uri="{FF2B5EF4-FFF2-40B4-BE49-F238E27FC236}">
                <a16:creationId xmlns:a16="http://schemas.microsoft.com/office/drawing/2014/main" id="{5121A1A4-EDBD-4481-253E-450C15CB4340}"/>
              </a:ext>
            </a:extLst>
          </p:cNvPr>
          <p:cNvSpPr>
            <a:spLocks noGrp="1"/>
          </p:cNvSpPr>
          <p:nvPr>
            <p:ph idx="1"/>
          </p:nvPr>
        </p:nvSpPr>
        <p:spPr>
          <a:xfrm>
            <a:off x="1175657" y="2022059"/>
            <a:ext cx="5954486" cy="3570705"/>
          </a:xfrm>
        </p:spPr>
        <p:txBody>
          <a:bodyPr>
            <a:normAutofit fontScale="92500" lnSpcReduction="10000"/>
          </a:bodyPr>
          <a:lstStyle/>
          <a:p>
            <a:pPr marL="0" indent="0" algn="ctr">
              <a:buNone/>
            </a:pPr>
            <a:r>
              <a:rPr lang="en-US" sz="1600" b="1" u="sng" dirty="0">
                <a:latin typeface="Century Gothic" pitchFamily="34" charset="0"/>
              </a:rPr>
              <a:t>Artefact 19—Crocodile Skin Armor and Helmet</a:t>
            </a:r>
          </a:p>
          <a:p>
            <a:pPr marL="0" indent="0" algn="ctr">
              <a:buNone/>
            </a:pPr>
            <a:endParaRPr lang="en-US" sz="1600" b="1" u="sng" dirty="0">
              <a:latin typeface="Century Gothic" pitchFamily="34" charset="0"/>
            </a:endParaRPr>
          </a:p>
          <a:p>
            <a:r>
              <a:rPr lang="en-US" sz="1600" dirty="0">
                <a:latin typeface="Century Gothic" pitchFamily="34" charset="0"/>
              </a:rPr>
              <a:t>In ancient Egypt the crocodile was seen as sacred and divine, and worshipped as a god, so this suit might have been worn by priests of the crocodile sect who by wearing such a garment would take on the spirit of the deity. </a:t>
            </a:r>
          </a:p>
          <a:p>
            <a:r>
              <a:rPr lang="en-US" sz="1600" dirty="0">
                <a:latin typeface="Century Gothic" pitchFamily="34" charset="0"/>
              </a:rPr>
              <a:t>In many parts of Africa the crocodile is seen as a fearsome and invincible creature and so, by wearing crocodile armor and a headpiece like this, a warrior might be transformed in some magical way and take on the attributes of the animal.</a:t>
            </a:r>
          </a:p>
          <a:p>
            <a:r>
              <a:rPr lang="en-US" sz="1600" dirty="0">
                <a:latin typeface="Century Gothic" pitchFamily="34" charset="0"/>
              </a:rPr>
              <a:t>This imposing armor is made from the skin of a crocodile. It is made up of a helmet and cuirass (body armor) and would have been used in military-style ceremonies of the regional crocodile cult. </a:t>
            </a:r>
          </a:p>
          <a:p>
            <a:endParaRPr lang="en-US" sz="1600" dirty="0"/>
          </a:p>
        </p:txBody>
      </p:sp>
      <p:pic>
        <p:nvPicPr>
          <p:cNvPr id="3" name="Picture 2">
            <a:extLst>
              <a:ext uri="{FF2B5EF4-FFF2-40B4-BE49-F238E27FC236}">
                <a16:creationId xmlns:a16="http://schemas.microsoft.com/office/drawing/2014/main" id="{C8CF536F-949E-7BD5-D835-1D342FB973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814" r="23654"/>
          <a:stretch/>
        </p:blipFill>
        <p:spPr bwMode="auto">
          <a:xfrm>
            <a:off x="8085255" y="803365"/>
            <a:ext cx="3516665" cy="6008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00506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Artefact 20 - Egypt</a:t>
            </a:r>
          </a:p>
        </p:txBody>
      </p:sp>
      <p:sp>
        <p:nvSpPr>
          <p:cNvPr id="7" name="Content Placeholder 2">
            <a:extLst>
              <a:ext uri="{FF2B5EF4-FFF2-40B4-BE49-F238E27FC236}">
                <a16:creationId xmlns:a16="http://schemas.microsoft.com/office/drawing/2014/main" id="{5121A1A4-EDBD-4481-253E-450C15CB4340}"/>
              </a:ext>
            </a:extLst>
          </p:cNvPr>
          <p:cNvSpPr>
            <a:spLocks noGrp="1"/>
          </p:cNvSpPr>
          <p:nvPr>
            <p:ph idx="1"/>
          </p:nvPr>
        </p:nvSpPr>
        <p:spPr>
          <a:xfrm>
            <a:off x="1175657" y="2022059"/>
            <a:ext cx="5954486" cy="3570705"/>
          </a:xfrm>
        </p:spPr>
        <p:txBody>
          <a:bodyPr>
            <a:normAutofit lnSpcReduction="10000"/>
          </a:bodyPr>
          <a:lstStyle/>
          <a:p>
            <a:pPr marL="0" indent="0" algn="ctr">
              <a:buNone/>
            </a:pPr>
            <a:r>
              <a:rPr lang="en-US" sz="1600" b="1" u="sng" dirty="0">
                <a:latin typeface="Century Gothic" pitchFamily="34" charset="0"/>
              </a:rPr>
              <a:t>Artefact 20—Egyptian ‘Pillow’</a:t>
            </a:r>
          </a:p>
          <a:p>
            <a:pPr marL="0" indent="0" algn="ctr">
              <a:buNone/>
            </a:pPr>
            <a:endParaRPr lang="en-US" sz="1600" b="1" u="sng" dirty="0">
              <a:latin typeface="Century Gothic" pitchFamily="34" charset="0"/>
            </a:endParaRPr>
          </a:p>
          <a:p>
            <a:r>
              <a:rPr lang="en-US" sz="1600" dirty="0">
                <a:latin typeface="Century Gothic" pitchFamily="34" charset="0"/>
              </a:rPr>
              <a:t>This folding headrest is modeled on the folding stools that were popular among the wealthy of the time. Egyptians would have used this headrest in much the same way that modern people use soft pillows.</a:t>
            </a:r>
          </a:p>
          <a:p>
            <a:endParaRPr lang="en-US" sz="1600" dirty="0">
              <a:latin typeface="Century Gothic" pitchFamily="34" charset="0"/>
            </a:endParaRPr>
          </a:p>
          <a:p>
            <a:r>
              <a:rPr lang="en-US" sz="1600" dirty="0">
                <a:latin typeface="Century Gothic" pitchFamily="34" charset="0"/>
              </a:rPr>
              <a:t>On this headrest, heads of the god Bes are carved onto the neckpiece. Night was a time when people felt that they were vulnerable to evil forces; demons could cause illness and nightmares, attacking while the unsuspecting person slept. Figures or heads of Bes were sometimes placed on headrests to ward off these chaotic forces.</a:t>
            </a:r>
          </a:p>
          <a:p>
            <a:endParaRPr lang="en-US" sz="1600" dirty="0"/>
          </a:p>
        </p:txBody>
      </p:sp>
      <p:pic>
        <p:nvPicPr>
          <p:cNvPr id="4" name="Picture 3">
            <a:extLst>
              <a:ext uri="{FF2B5EF4-FFF2-40B4-BE49-F238E27FC236}">
                <a16:creationId xmlns:a16="http://schemas.microsoft.com/office/drawing/2014/main" id="{9F25BA16-D162-733B-2DC2-9FDAC081A2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02" t="6420" r="10618" b="7851"/>
          <a:stretch/>
        </p:blipFill>
        <p:spPr bwMode="auto">
          <a:xfrm>
            <a:off x="7520695" y="1352997"/>
            <a:ext cx="4671305" cy="490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4851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ap&#10;&#10;Description automatically generated">
            <a:extLst>
              <a:ext uri="{FF2B5EF4-FFF2-40B4-BE49-F238E27FC236}">
                <a16:creationId xmlns:a16="http://schemas.microsoft.com/office/drawing/2014/main" id="{88BD5E78-5EA8-B4F8-1CEC-1BF9E2E10DF0}"/>
              </a:ext>
            </a:extLst>
          </p:cNvPr>
          <p:cNvPicPr>
            <a:picLocks noChangeAspect="1"/>
          </p:cNvPicPr>
          <p:nvPr/>
        </p:nvPicPr>
        <p:blipFill rotWithShape="1">
          <a:blip r:embed="rId2"/>
          <a:srcRect t="3885" b="17068"/>
          <a:stretch/>
        </p:blipFill>
        <p:spPr>
          <a:xfrm>
            <a:off x="-32" y="10"/>
            <a:ext cx="12192031" cy="4915066"/>
          </a:xfrm>
          <a:prstGeom prst="rect">
            <a:avLst/>
          </a:prstGeom>
        </p:spPr>
      </p:pic>
      <p:sp>
        <p:nvSpPr>
          <p:cNvPr id="29" name="Rectangle 28">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67267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B7C78E3-200C-A5AF-3186-FA9E83617497}"/>
              </a:ext>
            </a:extLst>
          </p:cNvPr>
          <p:cNvSpPr>
            <a:spLocks noGrp="1"/>
          </p:cNvSpPr>
          <p:nvPr>
            <p:ph type="title"/>
          </p:nvPr>
        </p:nvSpPr>
        <p:spPr>
          <a:xfrm>
            <a:off x="295875" y="5566579"/>
            <a:ext cx="11600216" cy="950070"/>
          </a:xfrm>
        </p:spPr>
        <p:txBody>
          <a:bodyPr vert="horz" lIns="91440" tIns="45720" rIns="91440" bIns="45720" rtlCol="0" anchor="b">
            <a:noAutofit/>
          </a:bodyPr>
          <a:lstStyle/>
          <a:p>
            <a:pPr algn="ctr"/>
            <a:r>
              <a:rPr lang="en-US" sz="2000" dirty="0">
                <a:solidFill>
                  <a:srgbClr val="FFFFFF"/>
                </a:solidFill>
              </a:rPr>
              <a:t>The source above shows the spread of humans from their beginnings in East Africa to other parts of the world. This spread of humans across the world from origins in Africa is known as the ‘Out of Africa’ theory. </a:t>
            </a:r>
            <a:br>
              <a:rPr lang="en-US" sz="2000" dirty="0">
                <a:solidFill>
                  <a:srgbClr val="FFFFFF"/>
                </a:solidFill>
              </a:rPr>
            </a:br>
            <a:br>
              <a:rPr lang="en-US" sz="2000" dirty="0">
                <a:solidFill>
                  <a:srgbClr val="FFFFFF"/>
                </a:solidFill>
              </a:rPr>
            </a:br>
            <a:r>
              <a:rPr lang="en-US" sz="2000" dirty="0">
                <a:solidFill>
                  <a:srgbClr val="FFFFFF"/>
                </a:solidFill>
              </a:rPr>
              <a:t>Some scholars argue that early humans developed simultaneously in different parts of the world. However, fossil and genetic evidence strongly supports the ‘Out of Africa’ Theory.</a:t>
            </a:r>
          </a:p>
        </p:txBody>
      </p:sp>
      <p:sp>
        <p:nvSpPr>
          <p:cNvPr id="31" name="Rectangle 30">
            <a:extLst>
              <a:ext uri="{FF2B5EF4-FFF2-40B4-BE49-F238E27FC236}">
                <a16:creationId xmlns:a16="http://schemas.microsoft.com/office/drawing/2014/main" id="{84831CE8-CE7C-49DF-BA32-7884E868A2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rgbClr val="CFD44D"/>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99051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B0D364-3EF4-6C5F-870D-04106948994F}"/>
              </a:ext>
            </a:extLst>
          </p:cNvPr>
          <p:cNvSpPr>
            <a:spLocks noGrp="1"/>
          </p:cNvSpPr>
          <p:nvPr>
            <p:ph type="title"/>
          </p:nvPr>
        </p:nvSpPr>
        <p:spPr>
          <a:xfrm>
            <a:off x="7859485" y="634946"/>
            <a:ext cx="3690257" cy="1450757"/>
          </a:xfrm>
        </p:spPr>
        <p:txBody>
          <a:bodyPr>
            <a:normAutofit/>
          </a:bodyPr>
          <a:lstStyle/>
          <a:p>
            <a:pPr algn="ctr"/>
            <a:r>
              <a:rPr lang="en-US" dirty="0"/>
              <a:t>Ancient </a:t>
            </a:r>
            <a:r>
              <a:rPr lang="en-US" dirty="0" err="1"/>
              <a:t>Civilisations</a:t>
            </a:r>
            <a:endParaRPr lang="en-US" dirty="0"/>
          </a:p>
        </p:txBody>
      </p:sp>
      <p:pic>
        <p:nvPicPr>
          <p:cNvPr id="5" name="Picture 4" descr="Map&#10;&#10;Description automatically generated">
            <a:extLst>
              <a:ext uri="{FF2B5EF4-FFF2-40B4-BE49-F238E27FC236}">
                <a16:creationId xmlns:a16="http://schemas.microsoft.com/office/drawing/2014/main" id="{6A2B6752-276F-E364-CCDC-D7B6DDDFB4FE}"/>
              </a:ext>
            </a:extLst>
          </p:cNvPr>
          <p:cNvPicPr>
            <a:picLocks noChangeAspect="1"/>
          </p:cNvPicPr>
          <p:nvPr/>
        </p:nvPicPr>
        <p:blipFill rotWithShape="1">
          <a:blip r:embed="rId2"/>
          <a:srcRect r="11263" b="2"/>
          <a:stretch/>
        </p:blipFill>
        <p:spPr>
          <a:xfrm>
            <a:off x="633999" y="640081"/>
            <a:ext cx="6909801" cy="5314406"/>
          </a:xfrm>
          <a:prstGeom prst="rect">
            <a:avLst/>
          </a:prstGeom>
        </p:spPr>
      </p:pic>
      <p:cxnSp>
        <p:nvCxnSpPr>
          <p:cNvPr id="12" name="Straight Connector 11">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8B031A-1F19-4B3F-3678-562BC711B2B0}"/>
              </a:ext>
            </a:extLst>
          </p:cNvPr>
          <p:cNvSpPr>
            <a:spLocks noGrp="1"/>
          </p:cNvSpPr>
          <p:nvPr>
            <p:ph idx="1"/>
          </p:nvPr>
        </p:nvSpPr>
        <p:spPr>
          <a:xfrm>
            <a:off x="7859485" y="2198914"/>
            <a:ext cx="3690257" cy="3670180"/>
          </a:xfrm>
        </p:spPr>
        <p:txBody>
          <a:bodyPr>
            <a:normAutofit/>
          </a:bodyPr>
          <a:lstStyle/>
          <a:p>
            <a:pPr algn="ctr"/>
            <a:r>
              <a:rPr lang="en-US" dirty="0"/>
              <a:t>Some of the most important Ancient </a:t>
            </a:r>
            <a:r>
              <a:rPr lang="en-US" dirty="0" err="1"/>
              <a:t>civilisations</a:t>
            </a:r>
            <a:r>
              <a:rPr lang="en-US" dirty="0"/>
              <a:t> developed around the continents. </a:t>
            </a:r>
          </a:p>
          <a:p>
            <a:pPr algn="ctr"/>
            <a:endParaRPr lang="en-US" dirty="0"/>
          </a:p>
          <a:p>
            <a:pPr algn="ctr"/>
            <a:r>
              <a:rPr lang="en-US" b="1" i="1" dirty="0"/>
              <a:t>Write key words about each and their dates</a:t>
            </a:r>
          </a:p>
        </p:txBody>
      </p:sp>
      <p:sp>
        <p:nvSpPr>
          <p:cNvPr id="14" name="Rectangle 13">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2240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B0D364-3EF4-6C5F-870D-04106948994F}"/>
              </a:ext>
            </a:extLst>
          </p:cNvPr>
          <p:cNvSpPr>
            <a:spLocks noGrp="1"/>
          </p:cNvSpPr>
          <p:nvPr>
            <p:ph type="title"/>
          </p:nvPr>
        </p:nvSpPr>
        <p:spPr>
          <a:xfrm>
            <a:off x="7859485" y="634946"/>
            <a:ext cx="3690257" cy="1450757"/>
          </a:xfrm>
        </p:spPr>
        <p:txBody>
          <a:bodyPr>
            <a:normAutofit/>
          </a:bodyPr>
          <a:lstStyle/>
          <a:p>
            <a:pPr algn="ctr"/>
            <a:r>
              <a:rPr lang="en-US" dirty="0">
                <a:solidFill>
                  <a:srgbClr val="C01344"/>
                </a:solidFill>
              </a:rPr>
              <a:t>Ancient Greece</a:t>
            </a:r>
          </a:p>
        </p:txBody>
      </p:sp>
      <p:pic>
        <p:nvPicPr>
          <p:cNvPr id="5" name="Picture 4" descr="Map&#10;&#10;Description automatically generated">
            <a:extLst>
              <a:ext uri="{FF2B5EF4-FFF2-40B4-BE49-F238E27FC236}">
                <a16:creationId xmlns:a16="http://schemas.microsoft.com/office/drawing/2014/main" id="{6A2B6752-276F-E364-CCDC-D7B6DDDFB4FE}"/>
              </a:ext>
            </a:extLst>
          </p:cNvPr>
          <p:cNvPicPr>
            <a:picLocks noChangeAspect="1"/>
          </p:cNvPicPr>
          <p:nvPr/>
        </p:nvPicPr>
        <p:blipFill rotWithShape="1">
          <a:blip r:embed="rId2"/>
          <a:srcRect r="11263" b="2"/>
          <a:stretch/>
        </p:blipFill>
        <p:spPr>
          <a:xfrm>
            <a:off x="633999" y="640081"/>
            <a:ext cx="6909801" cy="5314406"/>
          </a:xfrm>
          <a:prstGeom prst="rect">
            <a:avLst/>
          </a:prstGeom>
        </p:spPr>
      </p:pic>
      <p:cxnSp>
        <p:nvCxnSpPr>
          <p:cNvPr id="12" name="Straight Connector 11">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8B031A-1F19-4B3F-3678-562BC711B2B0}"/>
              </a:ext>
            </a:extLst>
          </p:cNvPr>
          <p:cNvSpPr>
            <a:spLocks noGrp="1"/>
          </p:cNvSpPr>
          <p:nvPr>
            <p:ph idx="1"/>
          </p:nvPr>
        </p:nvSpPr>
        <p:spPr>
          <a:xfrm>
            <a:off x="7859485" y="2198914"/>
            <a:ext cx="3690257" cy="3670180"/>
          </a:xfrm>
        </p:spPr>
        <p:txBody>
          <a:bodyPr>
            <a:normAutofit/>
          </a:bodyPr>
          <a:lstStyle/>
          <a:p>
            <a:pPr algn="ctr"/>
            <a:r>
              <a:rPr lang="en-US" dirty="0">
                <a:solidFill>
                  <a:srgbClr val="C01344"/>
                </a:solidFill>
              </a:rPr>
              <a:t>C. 776 – 146 BCE</a:t>
            </a:r>
          </a:p>
          <a:p>
            <a:pPr algn="ctr"/>
            <a:endParaRPr lang="en-US" dirty="0">
              <a:solidFill>
                <a:srgbClr val="C01344"/>
              </a:solidFill>
            </a:endParaRPr>
          </a:p>
          <a:p>
            <a:pPr algn="ctr"/>
            <a:r>
              <a:rPr lang="en-US" dirty="0">
                <a:solidFill>
                  <a:srgbClr val="C01344"/>
                </a:solidFill>
              </a:rPr>
              <a:t>Modern day Greece and Turkey, Mediterranean and Black </a:t>
            </a:r>
            <a:r>
              <a:rPr lang="en-US" dirty="0" err="1">
                <a:solidFill>
                  <a:srgbClr val="C01344"/>
                </a:solidFill>
              </a:rPr>
              <a:t>Dea</a:t>
            </a:r>
            <a:endParaRPr lang="en-US" dirty="0">
              <a:solidFill>
                <a:srgbClr val="C01344"/>
              </a:solidFill>
            </a:endParaRPr>
          </a:p>
          <a:p>
            <a:pPr algn="ctr"/>
            <a:endParaRPr lang="en-US" dirty="0">
              <a:solidFill>
                <a:srgbClr val="C01344"/>
              </a:solidFill>
            </a:endParaRPr>
          </a:p>
          <a:p>
            <a:pPr algn="ctr"/>
            <a:r>
              <a:rPr lang="en-US" dirty="0">
                <a:solidFill>
                  <a:srgbClr val="C01344"/>
                </a:solidFill>
              </a:rPr>
              <a:t>Only lasted about 400 years but had a lasting legacy (e.g. democracy) on the Western World today</a:t>
            </a:r>
          </a:p>
        </p:txBody>
      </p:sp>
      <p:sp>
        <p:nvSpPr>
          <p:cNvPr id="14" name="Rectangle 13">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32656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05" name="Rectangle 4104">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07" name="Straight Connector 410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109" name="Rectangle 4108">
            <a:extLst>
              <a:ext uri="{FF2B5EF4-FFF2-40B4-BE49-F238E27FC236}">
                <a16:creationId xmlns:a16="http://schemas.microsoft.com/office/drawing/2014/main" id="{E75F8FC7-2268-462F-AFF6-A4A975C34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9ED868-DD3A-426F-E378-AEA4F1DA4081}"/>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5600">
                <a:solidFill>
                  <a:schemeClr val="tx1">
                    <a:lumMod val="85000"/>
                    <a:lumOff val="15000"/>
                  </a:schemeClr>
                </a:solidFill>
              </a:rPr>
              <a:t>The Parthenon, built on the Acropolis in Athens</a:t>
            </a:r>
          </a:p>
        </p:txBody>
      </p:sp>
      <p:pic>
        <p:nvPicPr>
          <p:cNvPr id="4098" name="Picture 2" descr="Parthenon - Wikipedia">
            <a:extLst>
              <a:ext uri="{FF2B5EF4-FFF2-40B4-BE49-F238E27FC236}">
                <a16:creationId xmlns:a16="http://schemas.microsoft.com/office/drawing/2014/main" id="{06B02536-7D91-5396-76AE-29D272C54E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779" r="7301" b="-2"/>
          <a:stretch/>
        </p:blipFill>
        <p:spPr bwMode="auto">
          <a:xfrm>
            <a:off x="633999" y="640081"/>
            <a:ext cx="5462001" cy="5054156"/>
          </a:xfrm>
          <a:prstGeom prst="rect">
            <a:avLst/>
          </a:prstGeom>
          <a:noFill/>
          <a:extLst>
            <a:ext uri="{909E8E84-426E-40DD-AFC4-6F175D3DCCD1}">
              <a14:hiddenFill xmlns:a14="http://schemas.microsoft.com/office/drawing/2010/main">
                <a:solidFill>
                  <a:srgbClr val="FFFFFF"/>
                </a:solidFill>
              </a14:hiddenFill>
            </a:ext>
          </a:extLst>
        </p:spPr>
      </p:pic>
      <p:cxnSp>
        <p:nvCxnSpPr>
          <p:cNvPr id="4111" name="Straight Connector 4110">
            <a:extLst>
              <a:ext uri="{FF2B5EF4-FFF2-40B4-BE49-F238E27FC236}">
                <a16:creationId xmlns:a16="http://schemas.microsoft.com/office/drawing/2014/main" id="{BEF45B32-FB97-49CC-B778-CA7CF87BEF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113" name="Rectangle 4112">
            <a:extLst>
              <a:ext uri="{FF2B5EF4-FFF2-40B4-BE49-F238E27FC236}">
                <a16:creationId xmlns:a16="http://schemas.microsoft.com/office/drawing/2014/main" id="{9D1C364C-8702-4ED9-9D23-41CDB298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15" name="Rectangle 4114">
            <a:extLst>
              <a:ext uri="{FF2B5EF4-FFF2-40B4-BE49-F238E27FC236}">
                <a16:creationId xmlns:a16="http://schemas.microsoft.com/office/drawing/2014/main" id="{7EE051E9-6C07-4FBB-B4F7-EDF8DDEAA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0316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B0D364-3EF4-6C5F-870D-04106948994F}"/>
              </a:ext>
            </a:extLst>
          </p:cNvPr>
          <p:cNvSpPr>
            <a:spLocks noGrp="1"/>
          </p:cNvSpPr>
          <p:nvPr>
            <p:ph type="title"/>
          </p:nvPr>
        </p:nvSpPr>
        <p:spPr>
          <a:xfrm>
            <a:off x="7859485" y="634946"/>
            <a:ext cx="3690257" cy="1450757"/>
          </a:xfrm>
        </p:spPr>
        <p:txBody>
          <a:bodyPr>
            <a:normAutofit/>
          </a:bodyPr>
          <a:lstStyle/>
          <a:p>
            <a:pPr algn="ctr"/>
            <a:r>
              <a:rPr lang="en-US" dirty="0">
                <a:solidFill>
                  <a:srgbClr val="841B7F"/>
                </a:solidFill>
              </a:rPr>
              <a:t>Ancient Rome</a:t>
            </a:r>
          </a:p>
        </p:txBody>
      </p:sp>
      <p:pic>
        <p:nvPicPr>
          <p:cNvPr id="5" name="Picture 4" descr="Map&#10;&#10;Description automatically generated">
            <a:extLst>
              <a:ext uri="{FF2B5EF4-FFF2-40B4-BE49-F238E27FC236}">
                <a16:creationId xmlns:a16="http://schemas.microsoft.com/office/drawing/2014/main" id="{6A2B6752-276F-E364-CCDC-D7B6DDDFB4FE}"/>
              </a:ext>
            </a:extLst>
          </p:cNvPr>
          <p:cNvPicPr>
            <a:picLocks noChangeAspect="1"/>
          </p:cNvPicPr>
          <p:nvPr/>
        </p:nvPicPr>
        <p:blipFill rotWithShape="1">
          <a:blip r:embed="rId2"/>
          <a:srcRect r="11263" b="2"/>
          <a:stretch/>
        </p:blipFill>
        <p:spPr>
          <a:xfrm>
            <a:off x="633999" y="640081"/>
            <a:ext cx="6909801" cy="5314406"/>
          </a:xfrm>
          <a:prstGeom prst="rect">
            <a:avLst/>
          </a:prstGeom>
        </p:spPr>
      </p:pic>
      <p:cxnSp>
        <p:nvCxnSpPr>
          <p:cNvPr id="12" name="Straight Connector 11">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8B031A-1F19-4B3F-3678-562BC711B2B0}"/>
              </a:ext>
            </a:extLst>
          </p:cNvPr>
          <p:cNvSpPr>
            <a:spLocks noGrp="1"/>
          </p:cNvSpPr>
          <p:nvPr>
            <p:ph idx="1"/>
          </p:nvPr>
        </p:nvSpPr>
        <p:spPr>
          <a:xfrm>
            <a:off x="7859485" y="2198914"/>
            <a:ext cx="3690257" cy="3670180"/>
          </a:xfrm>
        </p:spPr>
        <p:txBody>
          <a:bodyPr>
            <a:normAutofit/>
          </a:bodyPr>
          <a:lstStyle/>
          <a:p>
            <a:pPr algn="ctr"/>
            <a:r>
              <a:rPr lang="en-US" dirty="0">
                <a:solidFill>
                  <a:srgbClr val="841B7F"/>
                </a:solidFill>
              </a:rPr>
              <a:t>C. 753 BCE – 476 CE</a:t>
            </a:r>
          </a:p>
          <a:p>
            <a:pPr algn="ctr"/>
            <a:r>
              <a:rPr lang="en-US" dirty="0">
                <a:solidFill>
                  <a:srgbClr val="841B7F"/>
                </a:solidFill>
              </a:rPr>
              <a:t>1300 years</a:t>
            </a:r>
          </a:p>
          <a:p>
            <a:pPr algn="ctr"/>
            <a:r>
              <a:rPr lang="en-US" dirty="0">
                <a:solidFill>
                  <a:srgbClr val="841B7F"/>
                </a:solidFill>
              </a:rPr>
              <a:t>Rome, Italy</a:t>
            </a:r>
          </a:p>
          <a:p>
            <a:pPr algn="ctr"/>
            <a:endParaRPr lang="en-US" dirty="0">
              <a:solidFill>
                <a:srgbClr val="841B7F"/>
              </a:solidFill>
            </a:endParaRPr>
          </a:p>
          <a:p>
            <a:pPr algn="ctr"/>
            <a:r>
              <a:rPr lang="en-US" dirty="0">
                <a:solidFill>
                  <a:srgbClr val="841B7F"/>
                </a:solidFill>
              </a:rPr>
              <a:t>Conquered Egyptians, Greeks, and others</a:t>
            </a:r>
          </a:p>
          <a:p>
            <a:pPr algn="ctr"/>
            <a:r>
              <a:rPr lang="en-US" dirty="0">
                <a:solidFill>
                  <a:srgbClr val="841B7F"/>
                </a:solidFill>
              </a:rPr>
              <a:t>Monarchy, republic, and empire</a:t>
            </a:r>
          </a:p>
          <a:p>
            <a:pPr algn="ctr"/>
            <a:r>
              <a:rPr lang="en-US" dirty="0">
                <a:solidFill>
                  <a:srgbClr val="841B7F"/>
                </a:solidFill>
              </a:rPr>
              <a:t>Strong military and advanced culture</a:t>
            </a:r>
          </a:p>
        </p:txBody>
      </p:sp>
      <p:sp>
        <p:nvSpPr>
          <p:cNvPr id="14" name="Rectangle 13">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44925478"/>
      </p:ext>
    </p:extLst>
  </p:cSld>
  <p:clrMapOvr>
    <a:masterClrMapping/>
  </p:clrMapOvr>
</p:sld>
</file>

<file path=ppt/theme/theme1.xml><?xml version="1.0" encoding="utf-8"?>
<a:theme xmlns:a="http://schemas.openxmlformats.org/drawingml/2006/main" name="Retrospect">
  <a:themeElements>
    <a:clrScheme name="Custom 4">
      <a:dk1>
        <a:srgbClr val="000000"/>
      </a:dk1>
      <a:lt1>
        <a:srgbClr val="FFFFFF"/>
      </a:lt1>
      <a:dk2>
        <a:srgbClr val="344068"/>
      </a:dk2>
      <a:lt2>
        <a:srgbClr val="D9E0E6"/>
      </a:lt2>
      <a:accent1>
        <a:srgbClr val="E1D2BF"/>
      </a:accent1>
      <a:accent2>
        <a:srgbClr val="865852"/>
      </a:accent2>
      <a:accent3>
        <a:srgbClr val="B29480"/>
      </a:accent3>
      <a:accent4>
        <a:srgbClr val="FFBB99"/>
      </a:accent4>
      <a:accent5>
        <a:srgbClr val="8C6660"/>
      </a:accent5>
      <a:accent6>
        <a:srgbClr val="AA6650"/>
      </a:accent6>
      <a:hlink>
        <a:srgbClr val="F0D8A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9351</TotalTime>
  <Words>2957</Words>
  <Application>Microsoft Macintosh PowerPoint</Application>
  <PresentationFormat>Widescreen</PresentationFormat>
  <Paragraphs>190</Paragraphs>
  <Slides>45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Century Gothic</vt:lpstr>
      <vt:lpstr>Cuneiforme</vt:lpstr>
      <vt:lpstr>Retrospect</vt:lpstr>
      <vt:lpstr>Investigating Ancient Civilisations</vt:lpstr>
      <vt:lpstr>Class Discussion</vt:lpstr>
      <vt:lpstr>PowerPoint Presentation</vt:lpstr>
      <vt:lpstr>PowerPoint Presentation</vt:lpstr>
      <vt:lpstr>The source above shows the spread of humans from their beginnings in East Africa to other parts of the world. This spread of humans across the world from origins in Africa is known as the ‘Out of Africa’ theory.   Some scholars argue that early humans developed simultaneously in different parts of the world. However, fossil and genetic evidence strongly supports the ‘Out of Africa’ Theory.</vt:lpstr>
      <vt:lpstr>Ancient Civilisations</vt:lpstr>
      <vt:lpstr>Ancient Greece</vt:lpstr>
      <vt:lpstr>The Parthenon, built on the Acropolis in Athens</vt:lpstr>
      <vt:lpstr>Ancient Rome</vt:lpstr>
      <vt:lpstr>The Colosseum, a vast public stadium, opened in Rome in 80CE</vt:lpstr>
      <vt:lpstr>Ancient Egypt</vt:lpstr>
      <vt:lpstr>The Great Pyramid and Sphinx at Giza, Near Cairo</vt:lpstr>
      <vt:lpstr>Ancient India</vt:lpstr>
      <vt:lpstr>A Buddhist Stupa built during the Mauryan Empire</vt:lpstr>
      <vt:lpstr>Ancient China</vt:lpstr>
      <vt:lpstr>The Great Wall of China</vt:lpstr>
      <vt:lpstr>PowerPoint Presentation</vt:lpstr>
      <vt:lpstr>These are not the only ancient civilisations!</vt:lpstr>
      <vt:lpstr>Discussion Question</vt:lpstr>
      <vt:lpstr>Investigating the past</vt:lpstr>
      <vt:lpstr>ACTIVITY – Investigating Sources</vt:lpstr>
      <vt:lpstr>Dig Site:  Ancient Mesopotamia</vt:lpstr>
      <vt:lpstr>Artefact 1 - Mesopotamia</vt:lpstr>
      <vt:lpstr>Artefact 2 - Mesopotamia</vt:lpstr>
      <vt:lpstr>Artefact 3 - Mesopotamia</vt:lpstr>
      <vt:lpstr>Artefact 4 - Mesopotamia</vt:lpstr>
      <vt:lpstr>Artefact 5 - Mesopotamia</vt:lpstr>
      <vt:lpstr>Dig Site:  Ancient India</vt:lpstr>
      <vt:lpstr>Artefact 6 - India</vt:lpstr>
      <vt:lpstr>Artefact 7 - India</vt:lpstr>
      <vt:lpstr>Artefact 8 - India</vt:lpstr>
      <vt:lpstr>Artefact 9 - India</vt:lpstr>
      <vt:lpstr>Artefact 10 - India</vt:lpstr>
      <vt:lpstr>Dig Site:  Ancient China</vt:lpstr>
      <vt:lpstr>Artefact 11 - China</vt:lpstr>
      <vt:lpstr>Artefact 12 - China</vt:lpstr>
      <vt:lpstr>Artefact 13 - China</vt:lpstr>
      <vt:lpstr>Artefact 14 - China</vt:lpstr>
      <vt:lpstr>Artefact 15 - China</vt:lpstr>
      <vt:lpstr>Dig Site:  Ancient Egypt</vt:lpstr>
      <vt:lpstr>Artefact 16 - Egypt</vt:lpstr>
      <vt:lpstr>Artefact 17 - Egypt</vt:lpstr>
      <vt:lpstr>Artefact 18 - Egypt</vt:lpstr>
      <vt:lpstr>Artefact 19 - Egypt</vt:lpstr>
      <vt:lpstr>Artefact 20 - Egypt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BARRIE Lauren [Ridge View Secondary College]</dc:creator>
  <cp:lastModifiedBy>BARRIE Lauren [Ridge View Secondary College]</cp:lastModifiedBy>
  <cp:revision>419</cp:revision>
  <dcterms:created xsi:type="dcterms:W3CDTF">2022-07-13T05:26:46Z</dcterms:created>
  <dcterms:modified xsi:type="dcterms:W3CDTF">2023-03-25T07:28:40Z</dcterms:modified>
</cp:coreProperties>
</file>